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ink/ink8.xml" ContentType="application/inkml+xml"/>
  <Override PartName="/ppt/ink/ink18.xml" ContentType="application/inkml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ink/ink6.xml" ContentType="application/inkml+xml"/>
  <Override PartName="/ppt/ink/ink16.xml" ContentType="application/inkml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ink/ink4.xml" ContentType="application/inkml+xml"/>
  <Override PartName="/ppt/ink/ink14.xml" ContentType="application/inkml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ink/ink2.xml" ContentType="application/inkml+xml"/>
  <Override PartName="/ppt/ink/ink12.xml" ContentType="application/inkml+xml"/>
  <Override PartName="/ppt/ink/ink10.xml" ContentType="application/inkml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9.xml" ContentType="application/inkml+xml"/>
  <Override PartName="/ppt/ink/ink19.xml" ContentType="application/inkml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ink/ink7.xml" ContentType="application/inkml+xml"/>
  <Override PartName="/ppt/ink/ink17.xml" ContentType="application/inkml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ink/ink5.xml" ContentType="application/inkml+xml"/>
  <Override PartName="/ppt/ink/ink15.xml" ContentType="application/inkml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ink/ink1.xml" ContentType="application/inkml+xml"/>
  <Override PartName="/ppt/ink/ink13.xml" ContentType="application/inkml+xml"/>
  <Override PartName="/ppt/slideLayouts/slideLayout10.xml" ContentType="application/vnd.openxmlformats-officedocument.presentationml.slideLayout+xml"/>
  <Override PartName="/ppt/ink/ink11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7" r:id="rId5"/>
    <p:sldId id="270" r:id="rId6"/>
    <p:sldId id="311" r:id="rId7"/>
    <p:sldId id="306" r:id="rId8"/>
    <p:sldId id="310" r:id="rId9"/>
    <p:sldId id="316" r:id="rId10"/>
    <p:sldId id="314" r:id="rId11"/>
    <p:sldId id="319" r:id="rId12"/>
    <p:sldId id="321" r:id="rId13"/>
    <p:sldId id="333" r:id="rId14"/>
    <p:sldId id="332" r:id="rId15"/>
    <p:sldId id="322" r:id="rId16"/>
    <p:sldId id="324" r:id="rId17"/>
    <p:sldId id="325" r:id="rId18"/>
    <p:sldId id="335" r:id="rId19"/>
    <p:sldId id="326" r:id="rId20"/>
    <p:sldId id="336" r:id="rId21"/>
    <p:sldId id="328" r:id="rId22"/>
    <p:sldId id="327" r:id="rId23"/>
    <p:sldId id="338" r:id="rId24"/>
    <p:sldId id="330" r:id="rId25"/>
    <p:sldId id="339" r:id="rId26"/>
    <p:sldId id="340" r:id="rId27"/>
    <p:sldId id="341" r:id="rId28"/>
    <p:sldId id="337" r:id="rId29"/>
    <p:sldId id="34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776F9AF6-970C-F272-230C-41E0AF041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29F019A-B8AD-D65F-ABBB-98F6A96BD0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788E9-B835-4776-84C1-06FC38A0F081}" type="datetimeFigureOut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182AA5B-001C-4826-C2C2-16A8F0F37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F8235BF-763B-3120-19CE-CA1A191921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30AAD-B497-40F9-9779-48B507F93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992977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-2147483648-2147483648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24575,'0'3'0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8:27:16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154BA-5432-4F01-B7B1-AC98C1F183FB}" type="datetimeFigureOut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88F33-41B1-4A8A-BD88-B17421B69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70507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9B4C14-E04F-50B2-36CD-E26AFE3A3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338DDFD-9DEF-A3D0-C7A5-3A905C20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C44DFA-D3A3-A6FD-23F1-A8AB55DC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8F8C6-A118-4702-A832-82212A090F5F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F1890B8-141B-F29B-BB54-8D93741B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4B8368D-76C9-BCB6-D04E-6C1FA93C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6251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4D7A61-3AFD-8FD0-BE61-007071D1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BAA1FD0-3D54-5AC3-44A7-920C41E79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A19B68-9431-9AC7-85CA-47083CEB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673F-310C-4CD1-81BA-AFE011886F12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94F8B7A-1565-721D-86BE-4BDECD67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3AEC04A-792B-CB9C-2AB9-9D39206A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051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BE2CFC1-34C5-0505-EF2A-3D14BFDDF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C6635F1-03E7-0A1F-3946-02A5CB951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7CB4199-AF9B-A0C4-CC8B-669289B8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97DE-9100-4BE3-81DB-554544A39248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43D4E0-DCB9-83C8-3710-30CAEE11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B061E6F-0E6D-6CF6-FF11-22B10496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00052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1956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4F5738-4C53-6984-1DDF-1C36D58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7DDA860-99FF-CD1D-0753-8622B92C6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0B76677-1DED-DFDA-9263-24990F44D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A9793-35E9-425C-81B4-5BD2C2B183DD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FA07E61-0CC7-4921-5992-C962C5A83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3E0AE7-2EE9-30DF-B8AE-138ABA5C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0185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0D9992-3210-E296-691F-6971C6B7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EC04F2F-BD40-6EF4-D430-B11DBD608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E71FE92-17C9-3BAD-21D4-FDB66798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D5C0-C22C-4CEA-9575-2CA4C47D04C1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76DDD17-149F-6969-D2C4-3CCE8597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CB37B5C-15CE-1720-903C-6036D7D6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077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5B742A-F9FB-1C6F-6002-E89CABBB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DACFB32-9F53-253C-FE31-8BD1CD747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21E57AE-870A-EF3B-0FE4-BDCFF6DFE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D4202E7-3819-F1C1-C572-A17A8AFD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19B0-E844-4DAB-BDAC-AD5A71C5E619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051688C-269E-1187-3456-59E75C32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BEF28AC-C598-CB88-3E4D-3CA3AB95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622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BAAE7A-32C8-4004-E7B8-990285A4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2A4A4C1-2B61-0DF0-47C2-25017F23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0DF28C9-ED62-B2A6-6620-5B741AC04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ECB103C-2353-9297-0BE8-6D6452617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BD1B45A-AA52-9D0F-025C-65BC67936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037BDC6-75D1-0E9B-2BB5-72B13062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196C-060A-4ABC-9DAC-C127B3BE2C76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E5A87D6-8C0E-802F-3660-07ADDC030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AEDA377-33CE-E9CB-D9EC-43A65A8F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530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C50039A-3F9D-F68E-5E80-EF4D8527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B01488B-B5C3-6ED5-017A-D1A00EDD3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22A6-508F-47E8-999C-3F6E7F5C1B3F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6047114-E574-0115-A458-EF712F38B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2C8F8F3-E097-68D2-3101-197481B4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285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09CC782-1173-160C-72A2-A7C1D5210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25A2-BF9E-4EAE-A4A8-542E38EE0B89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B9FBF01-A217-A4BD-BB03-76DEC25C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06499D6-01C6-D199-03B6-54733FB2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4100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4711874-BC1C-427C-D6FE-F3DC69B1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A6C5CC3-F39C-A9CF-6138-572D82F93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0C7A07B-B9BD-841B-3C12-E46BCBD84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6396672-6215-14F8-CB2E-19989A46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BEF70-9761-4EE6-B882-F1CB212493EF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D797F13-31DC-E53E-633C-ED1B2EBB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BE65430-C6EB-6D80-E8B7-7E6D816C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7423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F6B08B-DECE-90E0-2D8B-A508D2F9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3DE4A66-F64E-0E6B-6194-1307B55CC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BB42E93-A8FA-48F2-6D93-F40B5F80C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67430AF-CF9C-0746-A095-535D4C62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B4BB-5AF0-4247-88A7-05BED813D9B1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36BC998-2748-2413-3A4B-94DA7A9C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BA74C7D-BBEB-9746-5F50-81CAC9F0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5501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3E01D31-D595-B7EB-BE77-3BAE1242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A45D1AD-989C-0F47-1627-8C47F45A7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40332F3-5463-42DF-6BAB-599469D5D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B898A6-55FF-4AA1-BC5E-4F26B1188713}" type="datetime1">
              <a:rPr lang="ko-KR" altLang="en-US" smtClean="0"/>
              <a:pPr/>
              <a:t>2024-04-22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D76880D-7D61-4E00-CE0C-C8995DF22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EBEC875-C2B1-A6F5-13C3-76323B659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D25889-FDE2-427F-96BA-A6430BF957A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9584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emf"/><Relationship Id="rId7" Type="http://schemas.openxmlformats.org/officeDocument/2006/relationships/image" Target="../media/image2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emf"/><Relationship Id="rId7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1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emf"/><Relationship Id="rId7" Type="http://schemas.openxmlformats.org/officeDocument/2006/relationships/image" Target="../media/image4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.emf"/><Relationship Id="rId7" Type="http://schemas.openxmlformats.org/officeDocument/2006/relationships/image" Target="../media/image6.png"/><Relationship Id="rId12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emf"/><Relationship Id="rId7" Type="http://schemas.openxmlformats.org/officeDocument/2006/relationships/image" Target="../media/image5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emf"/><Relationship Id="rId7" Type="http://schemas.openxmlformats.org/officeDocument/2006/relationships/image" Target="../media/image6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emf"/><Relationship Id="rId7" Type="http://schemas.openxmlformats.org/officeDocument/2006/relationships/image" Target="../media/image6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customXml" Target="../ink/ink11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68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6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.emf"/><Relationship Id="rId7" Type="http://schemas.openxmlformats.org/officeDocument/2006/relationships/image" Target="../media/image91.png"/><Relationship Id="rId12" Type="http://schemas.openxmlformats.org/officeDocument/2006/relationships/image" Target="../media/image8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100.png"/><Relationship Id="rId12" Type="http://schemas.openxmlformats.org/officeDocument/2006/relationships/image" Target="../media/image8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0" Type="http://schemas.openxmlformats.org/officeDocument/2006/relationships/image" Target="../media/image81.png"/><Relationship Id="rId4" Type="http://schemas.openxmlformats.org/officeDocument/2006/relationships/image" Target="../media/image97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.emf"/><Relationship Id="rId7" Type="http://schemas.openxmlformats.org/officeDocument/2006/relationships/image" Target="../media/image10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85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4.emf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customXml" Target="../ink/ink17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2.png"/><Relationship Id="rId5" Type="http://schemas.openxmlformats.org/officeDocument/2006/relationships/image" Target="../media/image103.png"/><Relationship Id="rId15" Type="http://schemas.openxmlformats.org/officeDocument/2006/relationships/image" Target="../media/image101.png"/><Relationship Id="rId10" Type="http://schemas.openxmlformats.org/officeDocument/2006/relationships/image" Target="../media/image111.png"/><Relationship Id="rId4" Type="http://schemas.openxmlformats.org/officeDocument/2006/relationships/image" Target="../media/image102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microsoft.com/office/2007/relationships/media" Target="../media/media1.mp4"/><Relationship Id="rId5" Type="http://schemas.openxmlformats.org/officeDocument/2006/relationships/image" Target="../media/image73.png"/><Relationship Id="rId4" Type="http://schemas.openxmlformats.org/officeDocument/2006/relationships/customXml" Target="../ink/ink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3349" y="1424216"/>
            <a:ext cx="3950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Java Project</a:t>
            </a:r>
            <a:endParaRPr lang="ko-KR" altLang="en-US" sz="5400" spc="-300" dirty="0">
              <a:solidFill>
                <a:srgbClr val="00002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76408" y="2768918"/>
            <a:ext cx="9144000" cy="3908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Market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프로그램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9829801" y="5650816"/>
            <a:ext cx="2470701" cy="381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김도영</a:t>
            </a:r>
            <a:endParaRPr lang="ko-KR" altLang="en-US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7797800" y="6196916"/>
            <a:ext cx="4274103" cy="495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2024.04.15-2024.04.22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512736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상품등록 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10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95557" y="4484313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917" y="4473513"/>
                <a:ext cx="1764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6" y="2607781"/>
            <a:ext cx="2717145" cy="253813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26694" y="3188999"/>
            <a:ext cx="1666171" cy="1457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06" y="2442700"/>
            <a:ext cx="708102" cy="12819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66491" y="2608800"/>
            <a:ext cx="2016649" cy="1457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3255548" y="3508926"/>
            <a:ext cx="196287" cy="2696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483" y="2547114"/>
            <a:ext cx="3161445" cy="157536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803167" y="3206959"/>
            <a:ext cx="631661" cy="1358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792" y="2366113"/>
            <a:ext cx="983873" cy="140553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95557" y="995918"/>
            <a:ext cx="11553485" cy="12492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MarketDAO</a:t>
            </a:r>
            <a:r>
              <a:rPr lang="ko-KR" altLang="en-US" dirty="0"/>
              <a:t>의 </a:t>
            </a:r>
            <a:r>
              <a:rPr lang="en-US" altLang="ko-KR" dirty="0" err="1"/>
              <a:t>selectAll</a:t>
            </a:r>
            <a:r>
              <a:rPr lang="en-US" altLang="ko-KR" dirty="0"/>
              <a:t> </a:t>
            </a:r>
            <a:r>
              <a:rPr lang="ko-KR" altLang="en-US" dirty="0" smtClean="0"/>
              <a:t>메서드를 통하여 </a:t>
            </a:r>
            <a:endParaRPr lang="en-US" altLang="ko-KR" dirty="0"/>
          </a:p>
          <a:p>
            <a:r>
              <a:rPr lang="ko-KR" altLang="en-US" dirty="0"/>
              <a:t>오라클 </a:t>
            </a:r>
            <a:r>
              <a:rPr lang="en-US" altLang="ko-KR" dirty="0"/>
              <a:t>market</a:t>
            </a:r>
            <a:r>
              <a:rPr lang="ko-KR" altLang="en-US" dirty="0"/>
              <a:t>테이블의 정보가 저장된 의 값을 자료형</a:t>
            </a:r>
            <a:r>
              <a:rPr lang="en-US" altLang="ko-KR" dirty="0"/>
              <a:t>ArrayList </a:t>
            </a:r>
            <a:r>
              <a:rPr lang="ko-KR" altLang="en-US" dirty="0"/>
              <a:t>인 변수 </a:t>
            </a:r>
            <a:r>
              <a:rPr lang="en-US" altLang="ko-KR" dirty="0"/>
              <a:t>g</a:t>
            </a:r>
            <a:r>
              <a:rPr lang="ko-KR" altLang="en-US" dirty="0" smtClean="0"/>
              <a:t>에 주입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en-US" altLang="ko-KR" dirty="0" smtClean="0"/>
              <a:t>.Jtable </a:t>
            </a:r>
            <a:r>
              <a:rPr lang="ko-KR" altLang="en-US" dirty="0"/>
              <a:t>의 행을 만들기 위해</a:t>
            </a:r>
            <a:r>
              <a:rPr lang="en-US" altLang="ko-KR" dirty="0"/>
              <a:t> </a:t>
            </a:r>
            <a:r>
              <a:rPr lang="ko-KR" altLang="en-US" dirty="0" err="1" smtClean="0"/>
              <a:t>필드변수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MarketDAO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selectAll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en-US" altLang="ko-KR" dirty="0" smtClean="0"/>
              <a:t>.</a:t>
            </a:r>
            <a:r>
              <a:rPr lang="ko-KR" altLang="en-US" dirty="0"/>
              <a:t>호출을 통해 </a:t>
            </a:r>
            <a:r>
              <a:rPr lang="ko-KR" altLang="en-US" dirty="0" err="1"/>
              <a:t>리턴값</a:t>
            </a:r>
            <a:r>
              <a:rPr lang="ko-KR" altLang="en-US" dirty="0"/>
              <a:t> </a:t>
            </a:r>
            <a:r>
              <a:rPr lang="en-US" altLang="ko-KR" dirty="0"/>
              <a:t>g </a:t>
            </a:r>
            <a:r>
              <a:rPr lang="ko-KR" altLang="en-US" dirty="0"/>
              <a:t>와 확장된 </a:t>
            </a:r>
            <a:r>
              <a:rPr lang="en-US" altLang="ko-KR" dirty="0"/>
              <a:t>for</a:t>
            </a:r>
            <a:r>
              <a:rPr lang="ko-KR" altLang="en-US" dirty="0"/>
              <a:t>문을 이용하여 </a:t>
            </a:r>
            <a:r>
              <a:rPr lang="en-US" altLang="ko-KR" dirty="0" err="1"/>
              <a:t>jtable</a:t>
            </a:r>
            <a:r>
              <a:rPr lang="en-US" altLang="ko-KR" dirty="0"/>
              <a:t> </a:t>
            </a:r>
            <a:r>
              <a:rPr lang="ko-KR" altLang="en-US" dirty="0"/>
              <a:t>행에 정보 저장 하여 상품등록을 </a:t>
            </a:r>
            <a:r>
              <a:rPr lang="ko-KR" altLang="en-US" dirty="0" err="1"/>
              <a:t>확인할수도록함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3969016" y="3701790"/>
            <a:ext cx="2806912" cy="1042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47387" y="4424101"/>
            <a:ext cx="605912" cy="1457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2363" y="5013980"/>
            <a:ext cx="410948" cy="1457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910" y="2367813"/>
            <a:ext cx="4642533" cy="31642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299EE99-8BC4-1CF6-4AF6-CF7275CA5B3A}"/>
              </a:ext>
            </a:extLst>
          </p:cNvPr>
          <p:cNvSpPr/>
          <p:nvPr/>
        </p:nvSpPr>
        <p:spPr>
          <a:xfrm>
            <a:off x="8627451" y="3429000"/>
            <a:ext cx="2152402" cy="3128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522">
            <a:extLst>
              <a:ext uri="{FF2B5EF4-FFF2-40B4-BE49-F238E27FC236}">
                <a16:creationId xmlns:a16="http://schemas.microsoft.com/office/drawing/2014/main" xmlns="" id="{4AF446C3-5903-41C9-573D-56720220DB37}"/>
              </a:ext>
            </a:extLst>
          </p:cNvPr>
          <p:cNvSpPr/>
          <p:nvPr/>
        </p:nvSpPr>
        <p:spPr>
          <a:xfrm rot="16200000">
            <a:off x="6938576" y="3566967"/>
            <a:ext cx="196287" cy="2696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60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500072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 err="1">
                <a:ea typeface="AppleSDGothicNeoL00" panose="020B0600000101010101"/>
              </a:rPr>
              <a:t>상품입고</a:t>
            </a:r>
            <a:endParaRPr lang="ko-KR" altLang="en-US" sz="2800" dirty="0">
              <a:ea typeface="AppleSDGothicNeoL00" panose="020B0600000101010101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11</a:t>
            </a:fld>
            <a:r>
              <a:rPr lang="en-US" altLang="ko-KR" dirty="0"/>
              <a:t> </a:t>
            </a:r>
            <a:r>
              <a:rPr lang="en-US" altLang="ko-KR" dirty="0" smtClean="0"/>
              <a:t>/ 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247896" y="4478222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9256" y="4467422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4970992" y="3868588"/>
            <a:ext cx="169985" cy="35119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2625351"/>
            <a:ext cx="4601217" cy="37057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731" y="4996424"/>
            <a:ext cx="5702695" cy="12330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283" y="2967518"/>
            <a:ext cx="5851143" cy="13110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801" y="2610208"/>
            <a:ext cx="6668431" cy="1971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373" y="5210250"/>
            <a:ext cx="2486372" cy="2095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4373" y="5382241"/>
            <a:ext cx="4182059" cy="219106"/>
          </a:xfrm>
          <a:prstGeom prst="rect">
            <a:avLst/>
          </a:prstGeom>
        </p:spPr>
      </p:pic>
      <p:sp>
        <p:nvSpPr>
          <p:cNvPr id="13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7303571" y="4729359"/>
            <a:ext cx="221831" cy="2993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7994622" y="4497275"/>
            <a:ext cx="419796" cy="2461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5801" y="2461039"/>
            <a:ext cx="971686" cy="161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4373" y="5019465"/>
            <a:ext cx="1105054" cy="2000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517078" y="5499693"/>
            <a:ext cx="1300163" cy="283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14418" y="3544546"/>
            <a:ext cx="1300163" cy="2831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89345" y="3959193"/>
            <a:ext cx="1140105" cy="1415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5557" y="1189548"/>
            <a:ext cx="11553485" cy="10879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텍스트필드의 값을 </a:t>
            </a:r>
            <a:r>
              <a:rPr lang="en-US" altLang="ko-KR" dirty="0" err="1"/>
              <a:t>MarketDTO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 err="1"/>
              <a:t>필드변수</a:t>
            </a:r>
            <a:r>
              <a:rPr lang="en-US" altLang="ko-KR" dirty="0" err="1"/>
              <a:t>MarketDAO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update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.update </a:t>
            </a:r>
            <a:r>
              <a:rPr lang="ko-KR" altLang="en-US" dirty="0" err="1"/>
              <a:t>메소드를</a:t>
            </a:r>
            <a:r>
              <a:rPr lang="ko-KR" altLang="en-US" dirty="0"/>
              <a:t> 통하여 </a:t>
            </a:r>
            <a:r>
              <a:rPr lang="en-US" altLang="ko-KR" dirty="0"/>
              <a:t>market</a:t>
            </a:r>
            <a:r>
              <a:rPr lang="ko-KR" altLang="en-US" dirty="0"/>
              <a:t>테이블의 해당 상품명의 수량 추가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4387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500072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 err="1">
                <a:ea typeface="AppleSDGothicNeoL00" panose="020B0600000101010101"/>
              </a:rPr>
              <a:t>상품삭제</a:t>
            </a:r>
            <a:endParaRPr lang="ko-KR" altLang="en-US" sz="2800" dirty="0">
              <a:ea typeface="AppleSDGothicNeoL00" panose="020B0600000101010101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12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376483" y="4120944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7843" y="4110144"/>
                <a:ext cx="1764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639" y="2888705"/>
            <a:ext cx="5354732" cy="11998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3" y="2684399"/>
            <a:ext cx="4395316" cy="35306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194" y="4482121"/>
            <a:ext cx="5449621" cy="1058398"/>
          </a:xfrm>
          <a:prstGeom prst="rect">
            <a:avLst/>
          </a:prstGeom>
        </p:spPr>
      </p:pic>
      <p:sp>
        <p:nvSpPr>
          <p:cNvPr id="12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5084694" y="3354148"/>
            <a:ext cx="169985" cy="35119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591" y="2607489"/>
            <a:ext cx="5998392" cy="15557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9695" y="4729274"/>
            <a:ext cx="2391109" cy="2286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9695" y="4936063"/>
            <a:ext cx="3477110" cy="171474"/>
          </a:xfrm>
          <a:prstGeom prst="rect">
            <a:avLst/>
          </a:prstGeom>
        </p:spPr>
      </p:pic>
      <p:sp>
        <p:nvSpPr>
          <p:cNvPr id="16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7498250" y="4259211"/>
            <a:ext cx="221831" cy="2993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4591" y="2441392"/>
            <a:ext cx="876422" cy="1714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695" y="4580515"/>
            <a:ext cx="1066949" cy="190527"/>
          </a:xfrm>
          <a:prstGeom prst="rect">
            <a:avLst/>
          </a:prstGeom>
        </p:spPr>
      </p:pic>
      <p:sp>
        <p:nvSpPr>
          <p:cNvPr id="19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8123209" y="4139997"/>
            <a:ext cx="419796" cy="2461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65639" y="3444753"/>
            <a:ext cx="5405983" cy="2102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12476" y="3632210"/>
            <a:ext cx="1140105" cy="1415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5557" y="1189548"/>
            <a:ext cx="11553485" cy="10879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텍스트필드의 값을 </a:t>
            </a:r>
            <a:r>
              <a:rPr lang="en-US" altLang="ko-KR" dirty="0" err="1"/>
              <a:t>MarketDTO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지역변수</a:t>
            </a:r>
            <a:r>
              <a:rPr lang="en-US" altLang="ko-KR" dirty="0" err="1"/>
              <a:t>MarketDAO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delete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.delete </a:t>
            </a:r>
            <a:r>
              <a:rPr lang="ko-KR" altLang="en-US" dirty="0" err="1"/>
              <a:t>메소드를</a:t>
            </a:r>
            <a:r>
              <a:rPr lang="ko-KR" altLang="en-US" dirty="0"/>
              <a:t> 통하여 </a:t>
            </a:r>
            <a:r>
              <a:rPr lang="en-US" altLang="ko-KR" dirty="0"/>
              <a:t>market</a:t>
            </a:r>
            <a:r>
              <a:rPr lang="ko-KR" altLang="en-US" dirty="0"/>
              <a:t>테이블의 해당 상품명 </a:t>
            </a:r>
            <a:r>
              <a:rPr lang="ko-KR" altLang="en-US" dirty="0" err="1"/>
              <a:t>튜플</a:t>
            </a:r>
            <a:r>
              <a:rPr lang="ko-KR" altLang="en-US" dirty="0"/>
              <a:t> 삭제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68183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500072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회원가입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13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262183" y="3600241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3543" y="3589441"/>
                <a:ext cx="1764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310" y="2610141"/>
            <a:ext cx="2558938" cy="26835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74" y="2638492"/>
            <a:ext cx="2715004" cy="18385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88" y="4734864"/>
            <a:ext cx="1066949" cy="200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73" y="4934918"/>
            <a:ext cx="3154474" cy="409558"/>
          </a:xfrm>
          <a:prstGeom prst="rect">
            <a:avLst/>
          </a:prstGeom>
        </p:spPr>
      </p:pic>
      <p:sp>
        <p:nvSpPr>
          <p:cNvPr id="14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3528438" y="2974970"/>
            <a:ext cx="315912" cy="6225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688" y="5344476"/>
            <a:ext cx="3258005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808" y="1879313"/>
            <a:ext cx="1046024" cy="1479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7008" y="2028083"/>
            <a:ext cx="4071815" cy="6098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169483" y="4071409"/>
            <a:ext cx="863606" cy="424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7144672" y="2885249"/>
            <a:ext cx="315912" cy="6225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9247981" y="2823896"/>
            <a:ext cx="155111" cy="2064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2221" y="3128268"/>
            <a:ext cx="2981741" cy="1505160"/>
          </a:xfrm>
          <a:prstGeom prst="rect">
            <a:avLst/>
          </a:prstGeom>
        </p:spPr>
      </p:pic>
      <p:sp>
        <p:nvSpPr>
          <p:cNvPr id="37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9170425" y="4814569"/>
            <a:ext cx="155111" cy="2064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2221" y="5189288"/>
            <a:ext cx="1057423" cy="19052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0265" y="5384455"/>
            <a:ext cx="2276793" cy="21910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0265" y="5576866"/>
            <a:ext cx="3210373" cy="181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600662" y="4476717"/>
            <a:ext cx="915997" cy="1835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8182" y="6205374"/>
            <a:ext cx="3229426" cy="390580"/>
          </a:xfrm>
          <a:prstGeom prst="rect">
            <a:avLst/>
          </a:prstGeom>
        </p:spPr>
      </p:pic>
      <p:sp>
        <p:nvSpPr>
          <p:cNvPr id="4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2253449" flipH="1">
            <a:off x="7996289" y="5886829"/>
            <a:ext cx="150023" cy="22121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61982" y="1119403"/>
            <a:ext cx="7232384" cy="11908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텍스트필드의 값을 </a:t>
            </a:r>
            <a:r>
              <a:rPr lang="en-US" altLang="ko-KR" dirty="0"/>
              <a:t>PlayerDTO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필드변수 </a:t>
            </a:r>
            <a:r>
              <a:rPr lang="en-US" altLang="ko-KR" dirty="0"/>
              <a:t>PlayerDAO</a:t>
            </a:r>
            <a:r>
              <a:rPr lang="ko-KR" altLang="en-US" dirty="0"/>
              <a:t>의 메소드 </a:t>
            </a:r>
            <a:r>
              <a:rPr lang="en-US" altLang="ko-KR" dirty="0"/>
              <a:t>insert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.Insert </a:t>
            </a:r>
            <a:r>
              <a:rPr lang="ko-KR" altLang="en-US" dirty="0"/>
              <a:t>메소드를 통하여 </a:t>
            </a:r>
            <a:r>
              <a:rPr lang="en-US" altLang="ko-KR" dirty="0"/>
              <a:t>player</a:t>
            </a:r>
            <a:r>
              <a:rPr lang="ko-KR" altLang="en-US" dirty="0"/>
              <a:t>테이블에 정보 저장 </a:t>
            </a:r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4578182" y="6056598"/>
            <a:ext cx="953651" cy="148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Player table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99671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4641651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로그인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14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082796" y="3618672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74156" y="3607872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3714263" y="3339196"/>
            <a:ext cx="185415" cy="28941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363" y="2516902"/>
            <a:ext cx="3390866" cy="23985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3" y="2448745"/>
            <a:ext cx="3311180" cy="22235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3555" y="2553853"/>
            <a:ext cx="3285211" cy="1301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563" y="4171277"/>
            <a:ext cx="3577376" cy="2607240"/>
          </a:xfrm>
          <a:prstGeom prst="rect">
            <a:avLst/>
          </a:prstGeom>
        </p:spPr>
      </p:pic>
      <p:sp>
        <p:nvSpPr>
          <p:cNvPr id="12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7686941" y="3093368"/>
            <a:ext cx="185415" cy="28941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562" y="4005156"/>
            <a:ext cx="1057423" cy="190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2994" y="2382277"/>
            <a:ext cx="962159" cy="181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273165" y="4360057"/>
            <a:ext cx="915997" cy="3122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134487" y="2877391"/>
            <a:ext cx="2352606" cy="145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059833" y="4190573"/>
            <a:ext cx="2501914" cy="171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87193" y="4776608"/>
            <a:ext cx="2048089" cy="1388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926160" y="5424441"/>
            <a:ext cx="2352606" cy="145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2695" y="950847"/>
            <a:ext cx="9049275" cy="13766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텍스트필드의 값을 변수</a:t>
            </a:r>
            <a:r>
              <a:rPr lang="en-US" altLang="ko-KR" dirty="0"/>
              <a:t>getid,pw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필드변수 </a:t>
            </a:r>
            <a:r>
              <a:rPr lang="en-US" altLang="ko-KR" dirty="0"/>
              <a:t>PlayerDAO</a:t>
            </a:r>
            <a:r>
              <a:rPr lang="ko-KR" altLang="en-US" dirty="0"/>
              <a:t>의 메소드 </a:t>
            </a:r>
            <a:r>
              <a:rPr lang="en-US" altLang="ko-KR" dirty="0"/>
              <a:t>chkUser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3.chkUser </a:t>
            </a:r>
            <a:r>
              <a:rPr lang="ko-KR" altLang="en-US" dirty="0"/>
              <a:t>메소드의 매개변수로 변수 대입</a:t>
            </a:r>
            <a:endParaRPr lang="en-US" altLang="ko-KR" dirty="0"/>
          </a:p>
          <a:p>
            <a:r>
              <a:rPr lang="en-US" altLang="ko-KR" dirty="0"/>
              <a:t>4.chkUser </a:t>
            </a:r>
            <a:r>
              <a:rPr lang="ko-KR" altLang="en-US" dirty="0"/>
              <a:t>메소드를 통하여 </a:t>
            </a:r>
            <a:r>
              <a:rPr lang="en-US" altLang="ko-KR" dirty="0"/>
              <a:t>player</a:t>
            </a:r>
            <a:r>
              <a:rPr lang="ko-KR" altLang="en-US" dirty="0"/>
              <a:t>테이블의 </a:t>
            </a:r>
            <a:r>
              <a:rPr lang="en-US" altLang="ko-KR" dirty="0"/>
              <a:t>id,pw</a:t>
            </a:r>
            <a:r>
              <a:rPr lang="ko-KR" altLang="en-US" dirty="0"/>
              <a:t>와 동일한지 확인후 로그인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현재 아이디</a:t>
            </a:r>
            <a:r>
              <a:rPr lang="en-US" altLang="ko-KR" dirty="0" smtClean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purchseGui</a:t>
            </a:r>
            <a:r>
              <a:rPr lang="ko-KR" altLang="en-US" dirty="0"/>
              <a:t>의 매개변수로 대입하여 </a:t>
            </a:r>
            <a:r>
              <a:rPr lang="en-US" altLang="ko-KR" dirty="0"/>
              <a:t>market </a:t>
            </a:r>
            <a:r>
              <a:rPr lang="ko-KR" altLang="en-US" dirty="0"/>
              <a:t>화면으로 </a:t>
            </a:r>
            <a:r>
              <a:rPr lang="ko-KR" altLang="en-US" dirty="0" smtClean="0"/>
              <a:t>들어가게 함</a:t>
            </a:r>
            <a:endParaRPr lang="en-US" altLang="ko-KR" dirty="0"/>
          </a:p>
        </p:txBody>
      </p:sp>
      <p:sp>
        <p:nvSpPr>
          <p:cNvPr id="5" name="화살표: 아래쪽 522">
            <a:extLst>
              <a:ext uri="{FF2B5EF4-FFF2-40B4-BE49-F238E27FC236}">
                <a16:creationId xmlns:a16="http://schemas.microsoft.com/office/drawing/2014/main" xmlns="" id="{149349F1-524D-4E01-FF08-DF6907FDAF8A}"/>
              </a:ext>
            </a:extLst>
          </p:cNvPr>
          <p:cNvSpPr/>
          <p:nvPr/>
        </p:nvSpPr>
        <p:spPr>
          <a:xfrm>
            <a:off x="6009154" y="3935500"/>
            <a:ext cx="173691" cy="1832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334532" y="2696458"/>
            <a:ext cx="1495764" cy="180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323652" y="3159996"/>
            <a:ext cx="1554634" cy="1707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78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584550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장바구니화면</a:t>
            </a:r>
            <a:r>
              <a:rPr lang="en-US" altLang="ko-KR" sz="2800" dirty="0">
                <a:ea typeface="AppleSDGothicNeoL00" panose="020B0600000101010101"/>
              </a:rPr>
              <a:t> </a:t>
            </a:r>
            <a:endParaRPr lang="ko-KR" altLang="en-US" sz="2800" dirty="0">
              <a:ea typeface="AppleSDGothicNeoL00" panose="020B0600000101010101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15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514596" y="3812908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5956" y="3805708"/>
                <a:ext cx="17640" cy="162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5587352" y="2980154"/>
            <a:ext cx="261217" cy="108869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30" y="2496429"/>
            <a:ext cx="4525006" cy="32008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429" y="2432369"/>
            <a:ext cx="1190791" cy="2000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563" y="2609905"/>
            <a:ext cx="1552792" cy="2572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429" y="2837076"/>
            <a:ext cx="4077269" cy="8478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7429" y="3686281"/>
            <a:ext cx="3044362" cy="296424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767430" y="2638706"/>
            <a:ext cx="1566926" cy="1712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796051" y="2928818"/>
            <a:ext cx="2352606" cy="1940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056921" y="3543409"/>
            <a:ext cx="2352606" cy="145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34950" y="1170311"/>
            <a:ext cx="8699999" cy="11998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필드변수에 현재아이디를 저장하기위한 </a:t>
            </a:r>
            <a:r>
              <a:rPr lang="en-US" altLang="ko-KR" dirty="0"/>
              <a:t>nowuser</a:t>
            </a:r>
            <a:r>
              <a:rPr lang="ko-KR" altLang="en-US" dirty="0"/>
              <a:t>변수 선언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매개변수를 통하여 현재아이디를 변수 </a:t>
            </a:r>
            <a:r>
              <a:rPr lang="en-US" altLang="ko-KR" dirty="0"/>
              <a:t>nowuser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 smtClean="0"/>
              <a:t>3.ActionListener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actionPerformed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통하여 </a:t>
            </a:r>
            <a:endParaRPr lang="en-US" altLang="ko-KR" dirty="0"/>
          </a:p>
          <a:p>
            <a:r>
              <a:rPr lang="ko-KR" altLang="en-US" dirty="0"/>
              <a:t>버튼을 </a:t>
            </a:r>
            <a:r>
              <a:rPr lang="ko-KR" altLang="en-US" dirty="0" err="1"/>
              <a:t>클릭하였을시</a:t>
            </a:r>
            <a:r>
              <a:rPr lang="ko-KR" altLang="en-US" dirty="0"/>
              <a:t> </a:t>
            </a:r>
            <a:r>
              <a:rPr lang="ko-KR" altLang="en-US" dirty="0" smtClean="0"/>
              <a:t>객체를 생성하여 </a:t>
            </a:r>
            <a:r>
              <a:rPr lang="ko-KR" altLang="en-US" dirty="0"/>
              <a:t>해당 객체를 </a:t>
            </a:r>
            <a:r>
              <a:rPr lang="ko-KR" altLang="en-US" dirty="0" err="1"/>
              <a:t>보여지게함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805576" y="2776649"/>
            <a:ext cx="1899525" cy="2396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158051" y="3244786"/>
            <a:ext cx="3019101" cy="1706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6033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741164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 err="1">
                <a:ea typeface="AppleSDGothicNeoL00" panose="020B0600000101010101"/>
              </a:rPr>
              <a:t>장바구니담기</a:t>
            </a:r>
            <a:r>
              <a:rPr lang="en-US" altLang="ko-KR" sz="2800" dirty="0">
                <a:ea typeface="AppleSDGothicNeoL00" panose="020B0600000101010101"/>
              </a:rPr>
              <a:t>(</a:t>
            </a:r>
            <a:r>
              <a:rPr lang="ko-KR" altLang="en-US" sz="2800" dirty="0">
                <a:ea typeface="AppleSDGothicNeoL00" panose="020B0600000101010101"/>
              </a:rPr>
              <a:t>보유금액</a:t>
            </a:r>
            <a:r>
              <a:rPr lang="en-US" altLang="ko-KR" sz="2800" dirty="0">
                <a:ea typeface="AppleSDGothicNeoL00" panose="020B0600000101010101"/>
              </a:rPr>
              <a:t>)</a:t>
            </a:r>
            <a:endParaRPr lang="ko-KR" altLang="en-US" sz="2800" dirty="0">
              <a:ea typeface="AppleSDGothicNeoL00" panose="020B0600000101010101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16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262183" y="3725778"/>
              <a:ext cx="45719" cy="45719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5477092" y="3544771"/>
            <a:ext cx="261217" cy="108869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53" y="2622722"/>
            <a:ext cx="3858365" cy="2881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29" y="2671722"/>
            <a:ext cx="4686954" cy="2286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671" y="2505810"/>
            <a:ext cx="996055" cy="1872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777" y="4200324"/>
            <a:ext cx="3927986" cy="23867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4777" y="4000271"/>
            <a:ext cx="1143160" cy="20005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112310" y="2840201"/>
            <a:ext cx="963508" cy="2290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4777" y="2868607"/>
            <a:ext cx="2271029" cy="2709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4760" y="3127670"/>
            <a:ext cx="3272529" cy="503466"/>
          </a:xfrm>
          <a:prstGeom prst="rect">
            <a:avLst/>
          </a:prstGeom>
        </p:spPr>
      </p:pic>
      <p:sp>
        <p:nvSpPr>
          <p:cNvPr id="23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8315306" y="3659646"/>
            <a:ext cx="330723" cy="42947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9296" y="1133527"/>
            <a:ext cx="12093408" cy="13557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현재</a:t>
            </a:r>
            <a:r>
              <a:rPr lang="en-US" altLang="ko-KR" dirty="0"/>
              <a:t>id </a:t>
            </a:r>
            <a:r>
              <a:rPr lang="ko-KR" altLang="en-US" dirty="0" err="1"/>
              <a:t>저장변수</a:t>
            </a:r>
            <a:r>
              <a:rPr lang="ko-KR" altLang="en-US" dirty="0"/>
              <a:t> </a:t>
            </a:r>
            <a:r>
              <a:rPr lang="en-US" altLang="ko-KR" dirty="0" err="1"/>
              <a:t>uid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ko-KR" altLang="en-US" dirty="0" err="1"/>
              <a:t>보유금액</a:t>
            </a:r>
            <a:r>
              <a:rPr lang="ko-KR" altLang="en-US" dirty="0"/>
              <a:t> </a:t>
            </a:r>
            <a:r>
              <a:rPr lang="ko-KR" altLang="en-US" dirty="0" err="1"/>
              <a:t>저장변수</a:t>
            </a:r>
            <a:r>
              <a:rPr lang="ko-KR" altLang="en-US" dirty="0"/>
              <a:t> </a:t>
            </a:r>
            <a:r>
              <a:rPr lang="en-US" altLang="ko-KR" dirty="0" err="1"/>
              <a:t>scash</a:t>
            </a:r>
            <a:r>
              <a:rPr lang="ko-KR" altLang="en-US" dirty="0"/>
              <a:t>를 </a:t>
            </a:r>
            <a:r>
              <a:rPr lang="ko-KR" altLang="en-US" dirty="0" err="1"/>
              <a:t>필드변수에</a:t>
            </a:r>
            <a:r>
              <a:rPr lang="ko-KR" altLang="en-US" dirty="0"/>
              <a:t> 선언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매개변수를 통하여 현재 아이디를 </a:t>
            </a:r>
            <a:r>
              <a:rPr lang="en-US" altLang="ko-KR" dirty="0" err="1"/>
              <a:t>uid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3.PlayerDAO</a:t>
            </a:r>
            <a:r>
              <a:rPr lang="ko-KR" altLang="en-US" dirty="0"/>
              <a:t>객체를 생성하여 </a:t>
            </a:r>
            <a:r>
              <a:rPr lang="en-US" altLang="ko-KR" dirty="0"/>
              <a:t>DAO 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err="1"/>
              <a:t>showcash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메서드를 호출하여 현재 보유금액이 저장된 </a:t>
            </a:r>
            <a:r>
              <a:rPr lang="ko-KR" altLang="en-US" dirty="0" err="1"/>
              <a:t>리턴값</a:t>
            </a:r>
            <a:r>
              <a:rPr lang="ko-KR" altLang="en-US" dirty="0"/>
              <a:t> </a:t>
            </a:r>
            <a:r>
              <a:rPr lang="en-US" altLang="ko-KR" dirty="0" err="1"/>
              <a:t>scash</a:t>
            </a:r>
            <a:r>
              <a:rPr lang="ko-KR" altLang="en-US" dirty="0"/>
              <a:t> 를 변수 </a:t>
            </a:r>
            <a:r>
              <a:rPr lang="en-US" altLang="ko-KR" dirty="0" err="1"/>
              <a:t>scash</a:t>
            </a:r>
            <a:r>
              <a:rPr lang="ko-KR" altLang="en-US" dirty="0"/>
              <a:t>에 </a:t>
            </a:r>
            <a:r>
              <a:rPr lang="ko-KR" altLang="en-US" dirty="0" err="1"/>
              <a:t>대입후</a:t>
            </a:r>
            <a:r>
              <a:rPr lang="ko-KR" altLang="en-US" dirty="0"/>
              <a:t>  현재 보유금액을 </a:t>
            </a:r>
            <a:r>
              <a:rPr lang="ko-KR" altLang="en-US" dirty="0" err="1"/>
              <a:t>라벨에저장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6774760" y="3329181"/>
            <a:ext cx="2470840" cy="3304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74760" y="4203988"/>
            <a:ext cx="2340389" cy="215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454900" y="4931106"/>
            <a:ext cx="3035300" cy="1403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299159" y="5500294"/>
            <a:ext cx="2390941" cy="3439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035800" y="6302183"/>
            <a:ext cx="751110" cy="1112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89C78B0-9064-B232-1A86-0F2756977E09}"/>
              </a:ext>
            </a:extLst>
          </p:cNvPr>
          <p:cNvSpPr/>
          <p:nvPr/>
        </p:nvSpPr>
        <p:spPr>
          <a:xfrm>
            <a:off x="6818107" y="3013679"/>
            <a:ext cx="2117345" cy="1330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939A627-DF0A-73B1-F8B2-3A255BB1F65A}"/>
              </a:ext>
            </a:extLst>
          </p:cNvPr>
          <p:cNvSpPr/>
          <p:nvPr/>
        </p:nvSpPr>
        <p:spPr>
          <a:xfrm>
            <a:off x="4004878" y="5166341"/>
            <a:ext cx="2443534" cy="135572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Resultset</a:t>
            </a:r>
            <a:r>
              <a:rPr lang="ko-KR" altLang="en-US" sz="1200" dirty="0"/>
              <a:t>의 메서드 </a:t>
            </a:r>
            <a:r>
              <a:rPr lang="en-US" altLang="ko-KR" sz="1200" dirty="0"/>
              <a:t>next</a:t>
            </a:r>
            <a:r>
              <a:rPr lang="ko-KR" altLang="en-US" sz="1200" dirty="0"/>
              <a:t> 를 참조하여 오라클의 보유금액이 저장된 값을 한 행단위로 불러와 결과값을 변수</a:t>
            </a:r>
            <a:r>
              <a:rPr lang="en-US" altLang="ko-KR" sz="1200" dirty="0" err="1"/>
              <a:t>scash</a:t>
            </a:r>
            <a:r>
              <a:rPr lang="en-US" altLang="ko-KR" sz="1200" dirty="0"/>
              <a:t> </a:t>
            </a:r>
            <a:r>
              <a:rPr lang="ko-KR" altLang="en-US" sz="1200" dirty="0"/>
              <a:t>에 대입하여</a:t>
            </a:r>
            <a:endParaRPr lang="en-US" altLang="ko-KR" sz="1200" dirty="0"/>
          </a:p>
          <a:p>
            <a:pPr algn="ctr"/>
            <a:r>
              <a:rPr lang="ko-KR" altLang="en-US" sz="1200" dirty="0"/>
              <a:t>현재 보유금액을 </a:t>
            </a:r>
            <a:r>
              <a:rPr lang="ko-KR" altLang="en-US" sz="1200" dirty="0" err="1"/>
              <a:t>저장후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그값을</a:t>
            </a:r>
            <a:r>
              <a:rPr lang="ko-KR" altLang="en-US" sz="1200" dirty="0"/>
              <a:t> 리턴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2042D863-3B7E-8EA0-C80D-281533273B91}"/>
              </a:ext>
            </a:extLst>
          </p:cNvPr>
          <p:cNvCxnSpPr/>
          <p:nvPr/>
        </p:nvCxnSpPr>
        <p:spPr>
          <a:xfrm>
            <a:off x="6448412" y="5719011"/>
            <a:ext cx="85074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2270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571886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 err="1">
                <a:ea typeface="AppleSDGothicNeoL00" panose="020B0600000101010101"/>
              </a:rPr>
              <a:t>장바구니담기</a:t>
            </a:r>
            <a:endParaRPr lang="ko-KR" altLang="en-US" sz="2800" dirty="0">
              <a:ea typeface="AppleSDGothicNeoL00" panose="020B0600000101010101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17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247896" y="3220832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776" y="3214712"/>
                <a:ext cx="12600" cy="1404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3947832" y="4782737"/>
            <a:ext cx="306125" cy="3040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84" y="3588403"/>
            <a:ext cx="3030136" cy="2262932"/>
          </a:xfrm>
          <a:prstGeom prst="rect">
            <a:avLst/>
          </a:prstGeom>
        </p:spPr>
      </p:pic>
      <p:sp>
        <p:nvSpPr>
          <p:cNvPr id="19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8854450" y="3374947"/>
            <a:ext cx="392740" cy="31735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200" y="1445655"/>
            <a:ext cx="1114581" cy="20957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50301" y="1199870"/>
            <a:ext cx="7609283" cy="16443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텍스트필드의 값을 </a:t>
            </a:r>
            <a:r>
              <a:rPr lang="en-US" altLang="ko-KR" dirty="0" err="1"/>
              <a:t>UpurchaseDTO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2.UpurchaseDAO</a:t>
            </a:r>
            <a:r>
              <a:rPr lang="ko-KR" altLang="en-US" dirty="0"/>
              <a:t>객체 </a:t>
            </a:r>
            <a:r>
              <a:rPr lang="ko-KR" altLang="en-US" dirty="0" err="1"/>
              <a:t>생성후</a:t>
            </a:r>
            <a:r>
              <a:rPr lang="ko-KR" altLang="en-US" dirty="0"/>
              <a:t>  </a:t>
            </a:r>
            <a:r>
              <a:rPr lang="en-US" altLang="ko-KR" dirty="0"/>
              <a:t>DAO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insert,eaupdate</a:t>
            </a:r>
            <a:r>
              <a:rPr lang="en-US" altLang="ko-KR" dirty="0" smtClean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.Insert </a:t>
            </a:r>
            <a:r>
              <a:rPr lang="ko-KR" altLang="en-US" dirty="0" err="1"/>
              <a:t>메소드를</a:t>
            </a:r>
            <a:r>
              <a:rPr lang="ko-KR" altLang="en-US" dirty="0"/>
              <a:t> 통하여</a:t>
            </a:r>
            <a:r>
              <a:rPr lang="en-US" altLang="ko-KR" dirty="0"/>
              <a:t> </a:t>
            </a:r>
            <a:r>
              <a:rPr lang="ko-KR" altLang="en-US" dirty="0"/>
              <a:t>결제금액을 </a:t>
            </a:r>
            <a:r>
              <a:rPr lang="ko-KR" altLang="en-US" dirty="0" err="1"/>
              <a:t>계산후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ko-KR" altLang="en-US" dirty="0" smtClean="0"/>
              <a:t>금액을 </a:t>
            </a:r>
            <a:r>
              <a:rPr lang="en-US" altLang="ko-KR" dirty="0" smtClean="0"/>
              <a:t>purchase</a:t>
            </a:r>
            <a:r>
              <a:rPr lang="ko-KR" altLang="en-US" dirty="0"/>
              <a:t>테이블에 정보 저장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.eaupdate </a:t>
            </a:r>
            <a:r>
              <a:rPr lang="ko-KR" altLang="en-US" dirty="0" err="1"/>
              <a:t>메소드를</a:t>
            </a:r>
            <a:r>
              <a:rPr lang="ko-KR" altLang="en-US" dirty="0"/>
              <a:t> 통하여 </a:t>
            </a:r>
            <a:r>
              <a:rPr lang="en-US" altLang="ko-KR" dirty="0"/>
              <a:t>market</a:t>
            </a:r>
            <a:r>
              <a:rPr lang="ko-KR" altLang="en-US" dirty="0"/>
              <a:t>테이블의 해당 상품명의 수량 감소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0" y="1656664"/>
            <a:ext cx="3486637" cy="167663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572499" y="3045126"/>
            <a:ext cx="977901" cy="1508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540696" y="3197446"/>
            <a:ext cx="1009704" cy="1543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619" y="3776442"/>
            <a:ext cx="3210373" cy="2286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0619" y="3988674"/>
            <a:ext cx="4991797" cy="171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0619" y="4158167"/>
            <a:ext cx="3448531" cy="7049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0619" y="4855168"/>
            <a:ext cx="4667901" cy="88594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0671" y="4924298"/>
            <a:ext cx="2419688" cy="46679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 flipH="1" flipV="1">
            <a:off x="5795003" y="4924298"/>
            <a:ext cx="425911" cy="432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5934" y="6201878"/>
            <a:ext cx="2333951" cy="38105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flipH="1" flipV="1">
            <a:off x="5810757" y="6175932"/>
            <a:ext cx="425911" cy="432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5815505" y="5582872"/>
            <a:ext cx="306125" cy="3040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4220" y="3924772"/>
            <a:ext cx="2086266" cy="46679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4484220" y="3776442"/>
            <a:ext cx="953651" cy="148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Purchase table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420666" y="4791467"/>
            <a:ext cx="842604" cy="1432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market table</a:t>
            </a:r>
            <a:endParaRPr lang="ko-KR" altLang="en-US" sz="900" dirty="0"/>
          </a:p>
        </p:txBody>
      </p:sp>
      <p:sp>
        <p:nvSpPr>
          <p:cNvPr id="39" name="직사각형 38"/>
          <p:cNvSpPr/>
          <p:nvPr/>
        </p:nvSpPr>
        <p:spPr>
          <a:xfrm>
            <a:off x="4369692" y="6025995"/>
            <a:ext cx="842604" cy="1432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market table</a:t>
            </a:r>
            <a:endParaRPr lang="ko-KR" altLang="en-US" sz="900" dirty="0"/>
          </a:p>
        </p:txBody>
      </p:sp>
      <p:sp>
        <p:nvSpPr>
          <p:cNvPr id="40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5803035" y="4477649"/>
            <a:ext cx="306125" cy="3040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103069" y="4648271"/>
            <a:ext cx="3416081" cy="1431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169903" y="4945688"/>
            <a:ext cx="4412498" cy="1421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169903" y="5580555"/>
            <a:ext cx="1135897" cy="1605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169903" y="3988674"/>
            <a:ext cx="4743837" cy="1668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9192" y="4508985"/>
            <a:ext cx="2040406" cy="137793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531789" y="4211129"/>
            <a:ext cx="1511301" cy="14259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784DA52-0617-1525-A4EE-83B04F605E3A}"/>
              </a:ext>
            </a:extLst>
          </p:cNvPr>
          <p:cNvSpPr/>
          <p:nvPr/>
        </p:nvSpPr>
        <p:spPr>
          <a:xfrm flipH="1" flipV="1">
            <a:off x="5525134" y="3922981"/>
            <a:ext cx="1045351" cy="432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0964CA1-6B7B-F144-ED38-F77200E505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0620" y="5970322"/>
            <a:ext cx="3177277" cy="1989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A1D328A-0B01-D86C-345A-D73AA69353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0620" y="6166040"/>
            <a:ext cx="4816257" cy="16765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DDA8DA-6B4F-2708-AE54-1C6A12DFC4FF}"/>
              </a:ext>
            </a:extLst>
          </p:cNvPr>
          <p:cNvSpPr/>
          <p:nvPr/>
        </p:nvSpPr>
        <p:spPr>
          <a:xfrm>
            <a:off x="7040941" y="6180423"/>
            <a:ext cx="4872799" cy="167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15DC744-4F85-055A-B0EB-C8FC7ADE18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3422" y="3629078"/>
            <a:ext cx="1348857" cy="1752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9B0CBFE-4C72-0FA9-1C6C-FDEF6A7903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0619" y="5804427"/>
            <a:ext cx="1348857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384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571886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장바구니담기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18</a:t>
            </a:fld>
            <a:r>
              <a:rPr lang="en-US" altLang="ko-KR" dirty="0"/>
              <a:t> </a:t>
            </a:r>
            <a:r>
              <a:rPr lang="en-US" altLang="ko-KR" dirty="0" smtClean="0"/>
              <a:t>/ 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247896" y="2784687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9256" y="2773887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5655144" y="2860641"/>
            <a:ext cx="261217" cy="108869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88" y="1501329"/>
            <a:ext cx="4534533" cy="34390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623" y="2503637"/>
            <a:ext cx="3000794" cy="152421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H="1" flipV="1">
            <a:off x="8995393" y="3043554"/>
            <a:ext cx="788024" cy="367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 flipV="1">
            <a:off x="8283018" y="3043555"/>
            <a:ext cx="700419" cy="385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8472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704936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개인정보보기 및 충전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19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3331587" y="8025016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947" y="8014216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4318823" y="4407981"/>
            <a:ext cx="229287" cy="3055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99" y="1428519"/>
            <a:ext cx="1047896" cy="2095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405" y="1616307"/>
            <a:ext cx="3972479" cy="181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405" y="1809074"/>
            <a:ext cx="1952898" cy="2095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575" y="2018653"/>
            <a:ext cx="3267531" cy="140037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860" y="4041245"/>
            <a:ext cx="3953541" cy="1640046"/>
          </a:xfrm>
          <a:prstGeom prst="rect">
            <a:avLst/>
          </a:prstGeom>
        </p:spPr>
      </p:pic>
      <p:sp>
        <p:nvSpPr>
          <p:cNvPr id="20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9316563" y="3545187"/>
            <a:ext cx="392740" cy="31735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713" y="3303394"/>
            <a:ext cx="3757426" cy="268294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768562" y="4894986"/>
            <a:ext cx="1237970" cy="167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 flipV="1">
            <a:off x="2929043" y="3851122"/>
            <a:ext cx="402544" cy="2660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1981" y="1357931"/>
            <a:ext cx="7488183" cy="15348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텍스트 필드의 값을 </a:t>
            </a:r>
            <a:r>
              <a:rPr lang="ko-KR" altLang="en-US" dirty="0" err="1" smtClean="0"/>
              <a:t>형변환을</a:t>
            </a:r>
            <a:r>
              <a:rPr lang="ko-KR" altLang="en-US" dirty="0" smtClean="0"/>
              <a:t> </a:t>
            </a:r>
            <a:r>
              <a:rPr lang="ko-KR" altLang="en-US" dirty="0"/>
              <a:t>통하여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변수 </a:t>
            </a:r>
            <a:r>
              <a:rPr lang="en-US" altLang="ko-KR" dirty="0"/>
              <a:t>money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변수 </a:t>
            </a:r>
            <a:r>
              <a:rPr lang="en-US" altLang="ko-KR" dirty="0"/>
              <a:t>money</a:t>
            </a:r>
            <a:r>
              <a:rPr lang="ko-KR" altLang="en-US" dirty="0"/>
              <a:t>를  </a:t>
            </a:r>
            <a:r>
              <a:rPr lang="en-US" altLang="ko-KR" dirty="0" err="1"/>
              <a:t>PlayerDTO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 err="1"/>
              <a:t>필드변수</a:t>
            </a:r>
            <a:r>
              <a:rPr lang="ko-KR" altLang="en-US" dirty="0"/>
              <a:t> </a:t>
            </a:r>
            <a:r>
              <a:rPr lang="en-US" altLang="ko-KR" dirty="0" err="1"/>
              <a:t>PlayerDAO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.update </a:t>
            </a:r>
            <a:r>
              <a:rPr lang="ko-KR" altLang="en-US" dirty="0" err="1"/>
              <a:t>메소드를</a:t>
            </a:r>
            <a:r>
              <a:rPr lang="ko-KR" altLang="en-US" dirty="0"/>
              <a:t> 통하여 </a:t>
            </a:r>
            <a:r>
              <a:rPr lang="en-US" altLang="ko-KR" dirty="0"/>
              <a:t>player</a:t>
            </a:r>
            <a:r>
              <a:rPr lang="ko-KR" altLang="en-US" dirty="0"/>
              <a:t>테이블의 </a:t>
            </a:r>
            <a:r>
              <a:rPr lang="ko-KR" altLang="en-US" dirty="0" err="1"/>
              <a:t>보유금액</a:t>
            </a:r>
            <a:r>
              <a:rPr lang="ko-KR" altLang="en-US" dirty="0"/>
              <a:t> 을 추가 </a:t>
            </a:r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7756405" y="1825812"/>
            <a:ext cx="1952898" cy="1714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238655" y="2687700"/>
            <a:ext cx="2569046" cy="1884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210486" y="3089990"/>
            <a:ext cx="1035114" cy="1999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650164" y="4041245"/>
            <a:ext cx="1795612" cy="1519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305523" y="4560765"/>
            <a:ext cx="3150039" cy="168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677" y="3739693"/>
            <a:ext cx="2772398" cy="352558"/>
          </a:xfrm>
          <a:prstGeom prst="rect">
            <a:avLst/>
          </a:prstGeom>
        </p:spPr>
      </p:pic>
      <p:sp>
        <p:nvSpPr>
          <p:cNvPr id="31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5817794" y="4340816"/>
            <a:ext cx="306125" cy="3040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6795" y="4968193"/>
            <a:ext cx="2821195" cy="334304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682969" y="3586775"/>
            <a:ext cx="953651" cy="148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Player table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582857" y="4787103"/>
            <a:ext cx="953651" cy="148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Player table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 flipV="1">
            <a:off x="6983375" y="3718072"/>
            <a:ext cx="453699" cy="3741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flipV="1">
            <a:off x="6929150" y="4968191"/>
            <a:ext cx="507923" cy="334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6D2AE73-7C27-B91A-65BC-BF216565D2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8719" y="3862538"/>
            <a:ext cx="1348857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00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3040" y="5623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43040" y="1312819"/>
            <a:ext cx="11195824" cy="0"/>
          </a:xfrm>
          <a:prstGeom prst="line">
            <a:avLst/>
          </a:prstGeom>
          <a:ln w="12700">
            <a:solidFill>
              <a:srgbClr val="415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0030" y="2000790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001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8131" y="2000789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sz="3200" dirty="0">
                <a:solidFill>
                  <a:schemeClr val="tx1"/>
                </a:solidFill>
              </a:rPr>
              <a:t>요구사항분석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674649" y="2263197"/>
            <a:ext cx="804213" cy="0"/>
          </a:xfrm>
          <a:prstGeom prst="line">
            <a:avLst/>
          </a:prstGeom>
          <a:ln w="19050">
            <a:solidFill>
              <a:srgbClr val="415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7767" y="278256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002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0878" y="3581036"/>
            <a:ext cx="2836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Class Diagram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687393" y="3912695"/>
            <a:ext cx="804213" cy="0"/>
          </a:xfrm>
          <a:prstGeom prst="line">
            <a:avLst/>
          </a:prstGeom>
          <a:ln w="19050">
            <a:solidFill>
              <a:srgbClr val="415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8A202C-7B8E-14C2-A5A7-A51A6DC7BC59}"/>
              </a:ext>
            </a:extLst>
          </p:cNvPr>
          <p:cNvSpPr txBox="1"/>
          <p:nvPr/>
        </p:nvSpPr>
        <p:spPr>
          <a:xfrm>
            <a:off x="602777" y="3620308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003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A8F7A1-7967-220F-39CD-3E9E89F15EDE}"/>
              </a:ext>
            </a:extLst>
          </p:cNvPr>
          <p:cNvSpPr txBox="1"/>
          <p:nvPr/>
        </p:nvSpPr>
        <p:spPr>
          <a:xfrm>
            <a:off x="2788457" y="2782565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sz="3200" dirty="0" err="1">
                <a:solidFill>
                  <a:schemeClr val="tx1"/>
                </a:solidFill>
              </a:rPr>
              <a:t>유스케이스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7165DE72-2A05-7824-3840-5427F88444C2}"/>
              </a:ext>
            </a:extLst>
          </p:cNvPr>
          <p:cNvCxnSpPr/>
          <p:nvPr/>
        </p:nvCxnSpPr>
        <p:spPr>
          <a:xfrm>
            <a:off x="1715131" y="3074953"/>
            <a:ext cx="804213" cy="0"/>
          </a:xfrm>
          <a:prstGeom prst="line">
            <a:avLst/>
          </a:prstGeom>
          <a:ln w="19050">
            <a:solidFill>
              <a:srgbClr val="415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7CA9D0-FE46-CA46-7F66-670C790D518C}"/>
              </a:ext>
            </a:extLst>
          </p:cNvPr>
          <p:cNvSpPr txBox="1"/>
          <p:nvPr/>
        </p:nvSpPr>
        <p:spPr>
          <a:xfrm>
            <a:off x="590030" y="5198137"/>
            <a:ext cx="923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005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94D19BE-1435-9767-0D61-C8EAB4FF0DF8}"/>
              </a:ext>
            </a:extLst>
          </p:cNvPr>
          <p:cNvCxnSpPr/>
          <p:nvPr/>
        </p:nvCxnSpPr>
        <p:spPr>
          <a:xfrm>
            <a:off x="1648529" y="5488945"/>
            <a:ext cx="804213" cy="0"/>
          </a:xfrm>
          <a:prstGeom prst="line">
            <a:avLst/>
          </a:prstGeom>
          <a:ln w="19050">
            <a:solidFill>
              <a:srgbClr val="415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6C765D0-C408-3BB9-6C2F-8B211B181333}"/>
              </a:ext>
            </a:extLst>
          </p:cNvPr>
          <p:cNvSpPr txBox="1"/>
          <p:nvPr/>
        </p:nvSpPr>
        <p:spPr>
          <a:xfrm>
            <a:off x="2616836" y="5198137"/>
            <a:ext cx="309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sz="3200" dirty="0">
                <a:solidFill>
                  <a:schemeClr val="tx1"/>
                </a:solidFill>
              </a:rPr>
              <a:t> 코드 증빙 및 해설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80878" y="4398036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ERD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687393" y="4729695"/>
            <a:ext cx="804213" cy="0"/>
          </a:xfrm>
          <a:prstGeom prst="line">
            <a:avLst/>
          </a:prstGeom>
          <a:ln w="19050">
            <a:solidFill>
              <a:srgbClr val="415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48A202C-7B8E-14C2-A5A7-A51A6DC7BC59}"/>
              </a:ext>
            </a:extLst>
          </p:cNvPr>
          <p:cNvSpPr txBox="1"/>
          <p:nvPr/>
        </p:nvSpPr>
        <p:spPr>
          <a:xfrm>
            <a:off x="602777" y="4437308"/>
            <a:ext cx="954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004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97CA9D0-FE46-CA46-7F66-670C790D518C}"/>
              </a:ext>
            </a:extLst>
          </p:cNvPr>
          <p:cNvSpPr txBox="1"/>
          <p:nvPr/>
        </p:nvSpPr>
        <p:spPr>
          <a:xfrm>
            <a:off x="590030" y="5998238"/>
            <a:ext cx="95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</a:rPr>
              <a:t>006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994D19BE-1435-9767-0D61-C8EAB4FF0DF8}"/>
              </a:ext>
            </a:extLst>
          </p:cNvPr>
          <p:cNvCxnSpPr/>
          <p:nvPr/>
        </p:nvCxnSpPr>
        <p:spPr>
          <a:xfrm>
            <a:off x="1648529" y="6289046"/>
            <a:ext cx="804213" cy="0"/>
          </a:xfrm>
          <a:prstGeom prst="line">
            <a:avLst/>
          </a:prstGeom>
          <a:ln w="19050">
            <a:solidFill>
              <a:srgbClr val="415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6C765D0-C408-3BB9-6C2F-8B211B181333}"/>
              </a:ext>
            </a:extLst>
          </p:cNvPr>
          <p:cNvSpPr txBox="1"/>
          <p:nvPr/>
        </p:nvSpPr>
        <p:spPr>
          <a:xfrm>
            <a:off x="2616836" y="5998238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72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ko-KR" altLang="en-US" sz="3200" dirty="0" err="1">
                <a:solidFill>
                  <a:schemeClr val="tx1"/>
                </a:solidFill>
              </a:rPr>
              <a:t>시연영상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27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447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704936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개인정보보기 및 충전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20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3331587" y="8025016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947" y="8014216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5442974" y="3069682"/>
            <a:ext cx="420425" cy="4097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42" y="1669276"/>
            <a:ext cx="4571157" cy="326398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flipV="1">
            <a:off x="3619499" y="2313959"/>
            <a:ext cx="482601" cy="340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68934" y="3586379"/>
            <a:ext cx="1450565" cy="2363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202" y="2380540"/>
            <a:ext cx="3673842" cy="188907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flipV="1">
            <a:off x="9022824" y="2988660"/>
            <a:ext cx="679976" cy="4961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068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584550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장바구니 취소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21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247896" y="3220832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776" y="3214712"/>
                <a:ext cx="12600" cy="14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" y="3039458"/>
            <a:ext cx="3572879" cy="248096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34950" y="1224482"/>
            <a:ext cx="11701347" cy="1342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텍스트 필드의 값을 </a:t>
            </a:r>
            <a:r>
              <a:rPr lang="en-US" altLang="ko-KR" dirty="0" err="1"/>
              <a:t>UpurchaseDTO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  <a:r>
              <a:rPr lang="en-US" altLang="ko-KR" dirty="0"/>
              <a:t>(</a:t>
            </a:r>
            <a:r>
              <a:rPr lang="en-US" altLang="ko-KR" dirty="0" err="1"/>
              <a:t>ea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형으로 </a:t>
            </a:r>
            <a:r>
              <a:rPr lang="ko-KR" altLang="en-US" dirty="0" err="1"/>
              <a:t>넘겨줘야되기때문에</a:t>
            </a:r>
            <a:r>
              <a:rPr lang="ko-KR" altLang="en-US" dirty="0"/>
              <a:t> </a:t>
            </a:r>
            <a:r>
              <a:rPr lang="ko-KR" altLang="en-US" dirty="0" err="1"/>
              <a:t>형변환후</a:t>
            </a:r>
            <a:r>
              <a:rPr lang="ko-KR" altLang="en-US" dirty="0"/>
              <a:t> </a:t>
            </a:r>
            <a:r>
              <a:rPr lang="en-US" altLang="ko-KR" dirty="0"/>
              <a:t>DTO</a:t>
            </a:r>
            <a:r>
              <a:rPr lang="ko-KR" altLang="en-US" dirty="0"/>
              <a:t>저장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지역변수</a:t>
            </a:r>
            <a:r>
              <a:rPr lang="en-US" altLang="ko-KR" dirty="0" err="1"/>
              <a:t>UpurchaseDAO</a:t>
            </a:r>
            <a:r>
              <a:rPr lang="ko-KR" altLang="en-US" dirty="0"/>
              <a:t>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delete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.Delete </a:t>
            </a:r>
            <a:r>
              <a:rPr lang="ko-KR" altLang="en-US" dirty="0" err="1"/>
              <a:t>메소드를</a:t>
            </a:r>
            <a:r>
              <a:rPr lang="ko-KR" altLang="en-US" dirty="0"/>
              <a:t> 통하여 </a:t>
            </a:r>
            <a:r>
              <a:rPr lang="en-US" altLang="ko-KR" dirty="0"/>
              <a:t>market</a:t>
            </a:r>
            <a:r>
              <a:rPr lang="ko-KR" altLang="en-US" dirty="0"/>
              <a:t>테이블의 해당 상품명 수량 복구 </a:t>
            </a:r>
            <a:r>
              <a:rPr lang="en-US" altLang="ko-KR" dirty="0"/>
              <a:t>, purchase </a:t>
            </a:r>
            <a:r>
              <a:rPr lang="ko-KR" altLang="en-US" dirty="0"/>
              <a:t>테이블의 해당 </a:t>
            </a:r>
            <a:r>
              <a:rPr lang="ko-KR" altLang="en-US" dirty="0" err="1"/>
              <a:t>상품명의튜플</a:t>
            </a:r>
            <a:r>
              <a:rPr lang="ko-KR" altLang="en-US" dirty="0"/>
              <a:t> 삭제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153" y="2609828"/>
            <a:ext cx="1114581" cy="200053"/>
          </a:xfrm>
          <a:prstGeom prst="rect">
            <a:avLst/>
          </a:prstGeom>
        </p:spPr>
      </p:pic>
      <p:sp>
        <p:nvSpPr>
          <p:cNvPr id="14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3805499" y="3903456"/>
            <a:ext cx="163295" cy="2722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209" y="2793149"/>
            <a:ext cx="4781722" cy="1395660"/>
          </a:xfrm>
          <a:prstGeom prst="rect">
            <a:avLst/>
          </a:prstGeom>
        </p:spPr>
      </p:pic>
      <p:sp>
        <p:nvSpPr>
          <p:cNvPr id="1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8684090" y="4275342"/>
            <a:ext cx="155111" cy="2064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33377" y="3785806"/>
            <a:ext cx="853413" cy="88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47587" y="3441916"/>
            <a:ext cx="2275813" cy="129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209" y="4535316"/>
            <a:ext cx="3938918" cy="208391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02499" y="4986999"/>
            <a:ext cx="3187701" cy="1137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302499" y="5520418"/>
            <a:ext cx="3381628" cy="1310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0893" y="4171955"/>
            <a:ext cx="2419688" cy="46679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H="1" flipV="1">
            <a:off x="5592831" y="4197232"/>
            <a:ext cx="425911" cy="432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147" y="3353722"/>
            <a:ext cx="2333951" cy="38105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 flipH="1" flipV="1">
            <a:off x="5650718" y="3351342"/>
            <a:ext cx="425911" cy="432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5756632" y="3883105"/>
            <a:ext cx="152043" cy="1632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191147" y="4072569"/>
            <a:ext cx="842604" cy="1432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market table</a:t>
            </a:r>
            <a:endParaRPr lang="ko-KR" altLang="en-US" sz="900" dirty="0"/>
          </a:p>
        </p:txBody>
      </p:sp>
      <p:sp>
        <p:nvSpPr>
          <p:cNvPr id="29" name="직사각형 28"/>
          <p:cNvSpPr/>
          <p:nvPr/>
        </p:nvSpPr>
        <p:spPr>
          <a:xfrm>
            <a:off x="4204905" y="3177839"/>
            <a:ext cx="842604" cy="1432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market table</a:t>
            </a:r>
            <a:endParaRPr lang="ko-KR" altLang="en-US" sz="9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6293" y="5168255"/>
            <a:ext cx="2086266" cy="46679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91147" y="5019925"/>
            <a:ext cx="953651" cy="148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Purchase table</a:t>
            </a:r>
            <a:endParaRPr lang="ko-KR" altLang="en-US" sz="900" dirty="0"/>
          </a:p>
        </p:txBody>
      </p:sp>
      <p:sp>
        <p:nvSpPr>
          <p:cNvPr id="32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5462936" y="5783375"/>
            <a:ext cx="187782" cy="18786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3657" y="6247945"/>
            <a:ext cx="2368902" cy="33089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011866" y="6067214"/>
            <a:ext cx="953651" cy="148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Purchase table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533900" y="5393623"/>
            <a:ext cx="1828659" cy="2068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D0C6466-4607-FBDF-8422-F4C6CF72AFC0}"/>
              </a:ext>
            </a:extLst>
          </p:cNvPr>
          <p:cNvSpPr/>
          <p:nvPr/>
        </p:nvSpPr>
        <p:spPr>
          <a:xfrm>
            <a:off x="3977127" y="6377342"/>
            <a:ext cx="2385432" cy="2338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FA9118D-A5FB-7664-CC2C-FBC0B7BFF3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5153" y="4394141"/>
            <a:ext cx="1348857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31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935448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장바구니 보기 및 결제</a:t>
            </a:r>
            <a:r>
              <a:rPr lang="en-US" altLang="ko-KR" sz="2800" dirty="0">
                <a:ea typeface="AppleSDGothicNeoL00" panose="020B0600000101010101"/>
              </a:rPr>
              <a:t>(</a:t>
            </a:r>
            <a:r>
              <a:rPr lang="ko-KR" altLang="en-US" sz="2800" dirty="0">
                <a:ea typeface="AppleSDGothicNeoL00" panose="020B0600000101010101"/>
              </a:rPr>
              <a:t>총 결제금액</a:t>
            </a:r>
            <a:r>
              <a:rPr lang="en-US" altLang="ko-KR" sz="2800" dirty="0">
                <a:ea typeface="AppleSDGothicNeoL00" panose="020B0600000101010101"/>
              </a:rPr>
              <a:t>)</a:t>
            </a:r>
            <a:endParaRPr lang="ko-KR" altLang="en-US" sz="2800" dirty="0">
              <a:ea typeface="AppleSDGothicNeoL00" panose="020B0600000101010101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22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555045" y="4298996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6405" y="4288196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 flipH="1">
            <a:off x="4597009" y="3906440"/>
            <a:ext cx="251697" cy="47201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2822012"/>
            <a:ext cx="3631286" cy="247990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V="1">
            <a:off x="1570476" y="4027247"/>
            <a:ext cx="1099031" cy="251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E94E459-2AC4-0591-2432-7DC07B490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002" y="2670454"/>
            <a:ext cx="1047896" cy="200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5098E65-1A0D-C758-511C-6F69701F4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002" y="2852450"/>
            <a:ext cx="3743847" cy="161948"/>
          </a:xfrm>
          <a:prstGeom prst="rect">
            <a:avLst/>
          </a:prstGeom>
        </p:spPr>
      </p:pic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xmlns="" id="{AD6EA28F-70F3-7587-7C04-14BB11BC36B2}"/>
              </a:ext>
            </a:extLst>
          </p:cNvPr>
          <p:cNvSpPr/>
          <p:nvPr/>
        </p:nvSpPr>
        <p:spPr>
          <a:xfrm>
            <a:off x="230688" y="1188596"/>
            <a:ext cx="11639550" cy="13557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총 결제금액 저장변수 </a:t>
            </a:r>
            <a:r>
              <a:rPr lang="en-US" altLang="ko-KR" dirty="0" err="1"/>
              <a:t>totalpay</a:t>
            </a:r>
            <a:r>
              <a:rPr lang="en-US" altLang="ko-KR" dirty="0"/>
              <a:t> </a:t>
            </a:r>
            <a:r>
              <a:rPr lang="ko-KR" altLang="en-US" dirty="0"/>
              <a:t>를 필드변수에 선언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매개변수를 통하여 현재 아이디를 </a:t>
            </a:r>
            <a:r>
              <a:rPr lang="en-US" altLang="ko-KR" dirty="0" err="1"/>
              <a:t>uid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필드변수 </a:t>
            </a:r>
            <a:r>
              <a:rPr lang="en-US" altLang="ko-KR" dirty="0" err="1"/>
              <a:t>UpurchaseDAO</a:t>
            </a:r>
            <a:r>
              <a:rPr lang="ko-KR" altLang="en-US" dirty="0"/>
              <a:t>의 메소드 </a:t>
            </a:r>
            <a:r>
              <a:rPr lang="en-US" altLang="ko-KR" dirty="0" err="1"/>
              <a:t>showprice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메서드를 호출하여 총결제금액이 저장된 </a:t>
            </a:r>
            <a:r>
              <a:rPr lang="ko-KR" altLang="en-US" dirty="0" err="1"/>
              <a:t>리턴값</a:t>
            </a:r>
            <a:r>
              <a:rPr lang="ko-KR" altLang="en-US" dirty="0"/>
              <a:t> </a:t>
            </a:r>
            <a:r>
              <a:rPr lang="en-US" altLang="ko-KR" dirty="0" err="1"/>
              <a:t>shprice</a:t>
            </a:r>
            <a:r>
              <a:rPr lang="ko-KR" altLang="en-US" dirty="0"/>
              <a:t> 를 변수 </a:t>
            </a:r>
            <a:r>
              <a:rPr lang="en-US" altLang="ko-KR" dirty="0" err="1"/>
              <a:t>totalpay</a:t>
            </a:r>
            <a:r>
              <a:rPr lang="en-US" altLang="ko-KR" dirty="0"/>
              <a:t> </a:t>
            </a:r>
            <a:r>
              <a:rPr lang="ko-KR" altLang="en-US" dirty="0"/>
              <a:t>대입 후 총결제금액을 라벨에 저장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46CED0B-12A2-CEB0-FD7F-7ACAB9536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002" y="3014398"/>
            <a:ext cx="2695951" cy="581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838883-ED7A-DD1E-7CD8-BE38A200F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2002" y="3585673"/>
            <a:ext cx="3285491" cy="925041"/>
          </a:xfrm>
          <a:prstGeom prst="rect">
            <a:avLst/>
          </a:prstGeom>
        </p:spPr>
      </p:pic>
      <p:sp>
        <p:nvSpPr>
          <p:cNvPr id="12" name="화살표: 아래쪽 522">
            <a:extLst>
              <a:ext uri="{FF2B5EF4-FFF2-40B4-BE49-F238E27FC236}">
                <a16:creationId xmlns:a16="http://schemas.microsoft.com/office/drawing/2014/main" xmlns="" id="{864BBCE7-586E-5DE0-7900-F771B071660C}"/>
              </a:ext>
            </a:extLst>
          </p:cNvPr>
          <p:cNvSpPr/>
          <p:nvPr/>
        </p:nvSpPr>
        <p:spPr>
          <a:xfrm>
            <a:off x="7302917" y="4575018"/>
            <a:ext cx="252915" cy="252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D3F6432-CCF4-7536-263D-DD7BD4FBE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2002" y="4838032"/>
            <a:ext cx="3421930" cy="194048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319060C-1508-0C32-B126-4ACC53DFEE9A}"/>
              </a:ext>
            </a:extLst>
          </p:cNvPr>
          <p:cNvSpPr/>
          <p:nvPr/>
        </p:nvSpPr>
        <p:spPr>
          <a:xfrm flipV="1">
            <a:off x="5802002" y="3263529"/>
            <a:ext cx="2462691" cy="145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8D0137F-649C-8BD0-1EE9-D0E88A46D4CC}"/>
              </a:ext>
            </a:extLst>
          </p:cNvPr>
          <p:cNvSpPr/>
          <p:nvPr/>
        </p:nvSpPr>
        <p:spPr>
          <a:xfrm flipV="1">
            <a:off x="6096000" y="4141057"/>
            <a:ext cx="2462691" cy="2544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EC6BD68-0032-8E33-0397-F6F4FCFC6941}"/>
              </a:ext>
            </a:extLst>
          </p:cNvPr>
          <p:cNvSpPr/>
          <p:nvPr/>
        </p:nvSpPr>
        <p:spPr>
          <a:xfrm flipV="1">
            <a:off x="6328959" y="5419137"/>
            <a:ext cx="2462691" cy="1474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5491899-2D85-93DF-EA56-6143F68B47C4}"/>
              </a:ext>
            </a:extLst>
          </p:cNvPr>
          <p:cNvSpPr/>
          <p:nvPr/>
        </p:nvSpPr>
        <p:spPr>
          <a:xfrm flipV="1">
            <a:off x="6328959" y="5893235"/>
            <a:ext cx="2758534" cy="3197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2F9DEEB-4EFE-53E8-60A2-F420FC8C3B4E}"/>
              </a:ext>
            </a:extLst>
          </p:cNvPr>
          <p:cNvSpPr/>
          <p:nvPr/>
        </p:nvSpPr>
        <p:spPr>
          <a:xfrm>
            <a:off x="5950395" y="6540349"/>
            <a:ext cx="751110" cy="1112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6E3B89F-A913-5318-DFFF-0CE35A2E4FAE}"/>
              </a:ext>
            </a:extLst>
          </p:cNvPr>
          <p:cNvSpPr/>
          <p:nvPr/>
        </p:nvSpPr>
        <p:spPr>
          <a:xfrm>
            <a:off x="9360366" y="4645240"/>
            <a:ext cx="2461611" cy="116968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Resultset</a:t>
            </a:r>
            <a:r>
              <a:rPr lang="ko-KR" altLang="en-US" sz="1200" dirty="0"/>
              <a:t>의 메서드 </a:t>
            </a:r>
            <a:r>
              <a:rPr lang="en-US" altLang="ko-KR" sz="1200" dirty="0"/>
              <a:t>next</a:t>
            </a:r>
            <a:r>
              <a:rPr lang="ko-KR" altLang="en-US" sz="1200" dirty="0"/>
              <a:t> 를 참조</a:t>
            </a:r>
            <a:endParaRPr lang="en-US" altLang="ko-KR" sz="1200" dirty="0"/>
          </a:p>
          <a:p>
            <a:pPr algn="ctr"/>
            <a:r>
              <a:rPr lang="ko-KR" altLang="en-US" sz="1200" dirty="0"/>
              <a:t>하여 오라클의 결제금액이 저장된 값을 한 행단위로 불러와 결과값을 변수</a:t>
            </a:r>
            <a:r>
              <a:rPr lang="en-US" altLang="ko-KR" sz="1200" dirty="0" err="1"/>
              <a:t>shprice</a:t>
            </a:r>
            <a:r>
              <a:rPr lang="en-US" altLang="ko-KR" sz="1200" dirty="0"/>
              <a:t> </a:t>
            </a:r>
            <a:r>
              <a:rPr lang="ko-KR" altLang="en-US" sz="1200" dirty="0"/>
              <a:t>에 누적으로 </a:t>
            </a:r>
            <a:endParaRPr lang="en-US" altLang="ko-KR" sz="1200" dirty="0"/>
          </a:p>
          <a:p>
            <a:pPr algn="ctr"/>
            <a:r>
              <a:rPr lang="ko-KR" altLang="en-US" sz="1200" dirty="0"/>
              <a:t>대입하여 총결제금액을 </a:t>
            </a:r>
            <a:r>
              <a:rPr lang="ko-KR" altLang="en-US" sz="1200" dirty="0" err="1"/>
              <a:t>저장후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그값을</a:t>
            </a:r>
            <a:r>
              <a:rPr lang="ko-KR" altLang="en-US" sz="1200" dirty="0"/>
              <a:t> 리턴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xmlns="" id="{4AF5118F-2FDC-E13C-736B-65A8931D9765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9766471" y="5272383"/>
            <a:ext cx="282162" cy="1367241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F0C68F1C-5F0B-BD6A-0DB1-7D7B01FD56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120" y="4662064"/>
            <a:ext cx="1348857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73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717599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장바구니 보기 및 결제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23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555045" y="4298996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6405" y="4288196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4023660" y="4695086"/>
            <a:ext cx="275751" cy="3276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83" y="3586117"/>
            <a:ext cx="3727450" cy="25455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V="1">
            <a:off x="2297034" y="5158684"/>
            <a:ext cx="577225" cy="1733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2585647" y="4123948"/>
            <a:ext cx="540255" cy="3500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BE54EF8-5226-BD3A-4E41-D96BBF01A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208" y="1903273"/>
            <a:ext cx="1047896" cy="200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15E404A-756A-9B7B-EBE7-9EF90B9A1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208" y="2103326"/>
            <a:ext cx="2695951" cy="5811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D1C7ADB-EAA9-F7BB-F314-DBA573891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203" y="2698847"/>
            <a:ext cx="3372563" cy="968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E0A016B-A75D-4318-29D8-0979B24F8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068" y="5253851"/>
            <a:ext cx="3316071" cy="180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18FB9D5-0C8D-6CB8-4FAB-E6A6A3C6A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048" y="5422762"/>
            <a:ext cx="3010320" cy="1524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2464A8A-EE48-42A8-1FC0-0B381D10A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8602" y="4167992"/>
            <a:ext cx="4181939" cy="178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5364CE8-0B0A-281F-52BD-EFB46906F4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8602" y="4336868"/>
            <a:ext cx="4039164" cy="552527"/>
          </a:xfrm>
          <a:prstGeom prst="rect">
            <a:avLst/>
          </a:prstGeom>
        </p:spPr>
      </p:pic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xmlns="" id="{885C50ED-9D74-4E4D-533D-63300420BA05}"/>
              </a:ext>
            </a:extLst>
          </p:cNvPr>
          <p:cNvSpPr/>
          <p:nvPr/>
        </p:nvSpPr>
        <p:spPr>
          <a:xfrm>
            <a:off x="50301" y="1199870"/>
            <a:ext cx="8147215" cy="18436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 err="1"/>
              <a:t>UpurchaseDTO</a:t>
            </a:r>
            <a:r>
              <a:rPr lang="ko-KR" altLang="en-US" dirty="0"/>
              <a:t>객체를 </a:t>
            </a:r>
            <a:r>
              <a:rPr lang="ko-KR" altLang="en-US" dirty="0" err="1"/>
              <a:t>생성후</a:t>
            </a:r>
            <a:r>
              <a:rPr lang="ko-KR" altLang="en-US" dirty="0"/>
              <a:t> </a:t>
            </a:r>
            <a:r>
              <a:rPr lang="en-US" altLang="ko-KR" dirty="0"/>
              <a:t>DTO</a:t>
            </a:r>
            <a:r>
              <a:rPr lang="ko-KR" altLang="en-US" dirty="0"/>
              <a:t>에 현재 아이디 저장된 변수 </a:t>
            </a:r>
            <a:r>
              <a:rPr lang="en-US" altLang="ko-KR" dirty="0" err="1"/>
              <a:t>uid</a:t>
            </a:r>
            <a:r>
              <a:rPr lang="ko-KR" altLang="en-US" dirty="0"/>
              <a:t>를 저장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필드변수 </a:t>
            </a:r>
            <a:r>
              <a:rPr lang="en-US" altLang="ko-KR" dirty="0" err="1"/>
              <a:t>UpurchaseDAO</a:t>
            </a:r>
            <a:r>
              <a:rPr lang="ko-KR" altLang="en-US" dirty="0" err="1"/>
              <a:t>의메소드</a:t>
            </a:r>
            <a:r>
              <a:rPr lang="ko-KR" altLang="en-US" dirty="0"/>
              <a:t> </a:t>
            </a:r>
            <a:r>
              <a:rPr lang="en-US" altLang="ko-KR" dirty="0" err="1"/>
              <a:t>purchase,del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3.purchase</a:t>
            </a:r>
            <a:r>
              <a:rPr lang="ko-KR" altLang="en-US" dirty="0"/>
              <a:t> 메소드의 매개변수로 </a:t>
            </a:r>
            <a:r>
              <a:rPr lang="en-US" altLang="ko-KR" dirty="0" err="1"/>
              <a:t>totalpay</a:t>
            </a:r>
            <a:r>
              <a:rPr lang="ko-KR" altLang="en-US" dirty="0"/>
              <a:t>와 </a:t>
            </a:r>
            <a:r>
              <a:rPr lang="en-US" altLang="ko-KR" dirty="0"/>
              <a:t>DTO</a:t>
            </a:r>
            <a:r>
              <a:rPr lang="ko-KR" altLang="en-US" dirty="0"/>
              <a:t>주소 주입 </a:t>
            </a:r>
            <a:endParaRPr lang="en-US" altLang="ko-KR" dirty="0"/>
          </a:p>
          <a:p>
            <a:r>
              <a:rPr lang="en-US" altLang="ko-KR" dirty="0"/>
              <a:t>4.purchase</a:t>
            </a:r>
            <a:r>
              <a:rPr lang="ko-KR" altLang="en-US" dirty="0"/>
              <a:t>메소드를 통하여</a:t>
            </a:r>
            <a:r>
              <a:rPr lang="en-US" altLang="ko-KR" dirty="0"/>
              <a:t> </a:t>
            </a:r>
            <a:r>
              <a:rPr lang="ko-KR" altLang="en-US" dirty="0"/>
              <a:t>보유금액 </a:t>
            </a:r>
            <a:r>
              <a:rPr lang="en-US" altLang="ko-KR" dirty="0"/>
              <a:t>– </a:t>
            </a:r>
            <a:r>
              <a:rPr lang="ko-KR" altLang="en-US" dirty="0"/>
              <a:t>총결제금액 을 통해 </a:t>
            </a:r>
            <a:r>
              <a:rPr lang="ko-KR" altLang="en-US" dirty="0" err="1"/>
              <a:t>보유금액차감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en-US" altLang="ko-KR" dirty="0" smtClean="0"/>
              <a:t>.del </a:t>
            </a:r>
            <a:r>
              <a:rPr lang="ko-KR" altLang="en-US" dirty="0"/>
              <a:t>메소드를 통하여 </a:t>
            </a:r>
            <a:r>
              <a:rPr lang="en-US" altLang="ko-KR" dirty="0"/>
              <a:t>purchase</a:t>
            </a:r>
            <a:r>
              <a:rPr lang="ko-KR" altLang="en-US" dirty="0"/>
              <a:t>테이블의 해당 </a:t>
            </a:r>
            <a:r>
              <a:rPr lang="en-US" altLang="ko-KR" dirty="0"/>
              <a:t>id</a:t>
            </a:r>
            <a:r>
              <a:rPr lang="ko-KR" altLang="en-US" dirty="0"/>
              <a:t>의 </a:t>
            </a:r>
            <a:r>
              <a:rPr lang="ko-KR" altLang="en-US" dirty="0" err="1"/>
              <a:t>튜플</a:t>
            </a:r>
            <a:r>
              <a:rPr lang="ko-KR" altLang="en-US" dirty="0"/>
              <a:t> 삭제 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3D48EB0-19B4-B67F-ED94-EC04A86476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2877" y="3648764"/>
            <a:ext cx="2882428" cy="3455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734C461-02D3-5E50-5704-9B9BBA640D6D}"/>
              </a:ext>
            </a:extLst>
          </p:cNvPr>
          <p:cNvSpPr/>
          <p:nvPr/>
        </p:nvSpPr>
        <p:spPr>
          <a:xfrm>
            <a:off x="4472878" y="3486190"/>
            <a:ext cx="792912" cy="1739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player table</a:t>
            </a:r>
            <a:endParaRPr lang="ko-KR" altLang="en-US" sz="9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0E30059B-C0E0-DEEB-A464-11819C4A0A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7461" y="4388661"/>
            <a:ext cx="2882428" cy="3539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853E885-CB00-5279-A326-3245A3E0AB61}"/>
              </a:ext>
            </a:extLst>
          </p:cNvPr>
          <p:cNvSpPr/>
          <p:nvPr/>
        </p:nvSpPr>
        <p:spPr>
          <a:xfrm>
            <a:off x="4472877" y="4190489"/>
            <a:ext cx="792912" cy="1789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player table</a:t>
            </a:r>
            <a:endParaRPr lang="ko-KR" altLang="en-US" sz="9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A5410C8-FB57-77B3-C5EF-9C65A4E1A1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9440" y="5344055"/>
            <a:ext cx="1909276" cy="57638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5674974-9D1E-27E1-1C40-CA05F974256D}"/>
              </a:ext>
            </a:extLst>
          </p:cNvPr>
          <p:cNvSpPr/>
          <p:nvPr/>
        </p:nvSpPr>
        <p:spPr>
          <a:xfrm>
            <a:off x="4459440" y="5177097"/>
            <a:ext cx="953651" cy="148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purchase table</a:t>
            </a:r>
            <a:endParaRPr lang="ko-KR" altLang="en-US" sz="9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37F2B87-6E94-2F1A-E7E4-C725CD4409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9439" y="6337627"/>
            <a:ext cx="2368902" cy="33089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6084DC8-33D4-8912-3972-4F942B7A72E2}"/>
              </a:ext>
            </a:extLst>
          </p:cNvPr>
          <p:cNvSpPr/>
          <p:nvPr/>
        </p:nvSpPr>
        <p:spPr>
          <a:xfrm>
            <a:off x="4459439" y="6138514"/>
            <a:ext cx="953651" cy="148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purchase table</a:t>
            </a:r>
            <a:endParaRPr lang="ko-KR" altLang="en-US" sz="900" dirty="0"/>
          </a:p>
        </p:txBody>
      </p:sp>
      <p:sp>
        <p:nvSpPr>
          <p:cNvPr id="26" name="화살표: 아래쪽 522">
            <a:extLst>
              <a:ext uri="{FF2B5EF4-FFF2-40B4-BE49-F238E27FC236}">
                <a16:creationId xmlns:a16="http://schemas.microsoft.com/office/drawing/2014/main" xmlns="" id="{65E579B6-E9FA-FBBA-06C6-3A1BBDAAA3A4}"/>
              </a:ext>
            </a:extLst>
          </p:cNvPr>
          <p:cNvSpPr/>
          <p:nvPr/>
        </p:nvSpPr>
        <p:spPr>
          <a:xfrm>
            <a:off x="5880334" y="4098420"/>
            <a:ext cx="152043" cy="1632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522">
            <a:extLst>
              <a:ext uri="{FF2B5EF4-FFF2-40B4-BE49-F238E27FC236}">
                <a16:creationId xmlns:a16="http://schemas.microsoft.com/office/drawing/2014/main" xmlns="" id="{924DED78-188A-5611-8DBB-1D08BC13DAEA}"/>
              </a:ext>
            </a:extLst>
          </p:cNvPr>
          <p:cNvSpPr/>
          <p:nvPr/>
        </p:nvSpPr>
        <p:spPr>
          <a:xfrm>
            <a:off x="5908675" y="6048439"/>
            <a:ext cx="152043" cy="1632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CB4DEB9-D177-9D62-8814-680E8E9C0ADB}"/>
              </a:ext>
            </a:extLst>
          </p:cNvPr>
          <p:cNvSpPr/>
          <p:nvPr/>
        </p:nvSpPr>
        <p:spPr>
          <a:xfrm flipV="1">
            <a:off x="6849898" y="3641768"/>
            <a:ext cx="499991" cy="3662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16EBA74-0AC0-4D15-E7D9-EDABECAB14A6}"/>
              </a:ext>
            </a:extLst>
          </p:cNvPr>
          <p:cNvSpPr/>
          <p:nvPr/>
        </p:nvSpPr>
        <p:spPr>
          <a:xfrm flipV="1">
            <a:off x="6881022" y="4388660"/>
            <a:ext cx="468868" cy="353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8F0AD951-F566-0CEE-C3C2-5CC3EF6A93E4}"/>
              </a:ext>
            </a:extLst>
          </p:cNvPr>
          <p:cNvSpPr/>
          <p:nvPr/>
        </p:nvSpPr>
        <p:spPr>
          <a:xfrm flipV="1">
            <a:off x="4459439" y="6492289"/>
            <a:ext cx="2390459" cy="176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8614B55-2B2A-3D72-9768-A2903BE79193}"/>
              </a:ext>
            </a:extLst>
          </p:cNvPr>
          <p:cNvSpPr/>
          <p:nvPr/>
        </p:nvSpPr>
        <p:spPr>
          <a:xfrm flipV="1">
            <a:off x="8333608" y="2486543"/>
            <a:ext cx="2390459" cy="176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8CD8FD2-8D15-AF54-C7D5-9F6055DEC53F}"/>
              </a:ext>
            </a:extLst>
          </p:cNvPr>
          <p:cNvSpPr/>
          <p:nvPr/>
        </p:nvSpPr>
        <p:spPr>
          <a:xfrm flipV="1">
            <a:off x="8839201" y="3350309"/>
            <a:ext cx="1427747" cy="2289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3990282-CC37-EF12-3A3B-2B70F993FF63}"/>
              </a:ext>
            </a:extLst>
          </p:cNvPr>
          <p:cNvSpPr/>
          <p:nvPr/>
        </p:nvSpPr>
        <p:spPr>
          <a:xfrm flipV="1">
            <a:off x="7608926" y="4206364"/>
            <a:ext cx="2496396" cy="1804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888F4E3-98F0-3FAE-022C-65A08B030352}"/>
              </a:ext>
            </a:extLst>
          </p:cNvPr>
          <p:cNvSpPr/>
          <p:nvPr/>
        </p:nvSpPr>
        <p:spPr>
          <a:xfrm flipV="1">
            <a:off x="7591518" y="4362013"/>
            <a:ext cx="3830461" cy="1650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9E1A1B2-536C-402D-91C4-9095B743FC69}"/>
              </a:ext>
            </a:extLst>
          </p:cNvPr>
          <p:cNvSpPr/>
          <p:nvPr/>
        </p:nvSpPr>
        <p:spPr>
          <a:xfrm flipV="1">
            <a:off x="7670069" y="5264425"/>
            <a:ext cx="1658036" cy="1804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6E4E37D-9F27-C244-A333-05C36006D850}"/>
              </a:ext>
            </a:extLst>
          </p:cNvPr>
          <p:cNvSpPr/>
          <p:nvPr/>
        </p:nvSpPr>
        <p:spPr>
          <a:xfrm flipV="1">
            <a:off x="7643971" y="5426938"/>
            <a:ext cx="3080096" cy="1656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522">
            <a:extLst>
              <a:ext uri="{FF2B5EF4-FFF2-40B4-BE49-F238E27FC236}">
                <a16:creationId xmlns:a16="http://schemas.microsoft.com/office/drawing/2014/main" xmlns="" id="{AE9F93BA-95B5-56DC-DA0D-E14B8CD02C6F}"/>
              </a:ext>
            </a:extLst>
          </p:cNvPr>
          <p:cNvSpPr/>
          <p:nvPr/>
        </p:nvSpPr>
        <p:spPr>
          <a:xfrm>
            <a:off x="9664978" y="3890764"/>
            <a:ext cx="152043" cy="1632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DF5CF0A-1F93-AF0E-3DA1-64B9409945DC}"/>
              </a:ext>
            </a:extLst>
          </p:cNvPr>
          <p:cNvSpPr/>
          <p:nvPr/>
        </p:nvSpPr>
        <p:spPr>
          <a:xfrm flipV="1">
            <a:off x="4418295" y="5555739"/>
            <a:ext cx="1950422" cy="3711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51877149-AA7B-AA14-D993-B450169F24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00774" y="4008348"/>
            <a:ext cx="1348857" cy="17527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FCAAF94E-3604-61F7-933A-5A4572E830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0067" y="5089459"/>
            <a:ext cx="1348857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12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717599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장바구니 보기 및 결제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24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555045" y="4298996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6405" y="4288196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5925427" y="3058792"/>
            <a:ext cx="261217" cy="108869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1522602"/>
            <a:ext cx="4973386" cy="33964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597" y="2214563"/>
            <a:ext cx="3495208" cy="23361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V="1">
            <a:off x="3015770" y="3607898"/>
            <a:ext cx="770168" cy="2662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V="1">
            <a:off x="7724290" y="4173147"/>
            <a:ext cx="1422060" cy="2625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3443288" y="2214563"/>
            <a:ext cx="671512" cy="5377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4239217-1E55-F241-F14E-F5D0E073BEA7}"/>
              </a:ext>
            </a:extLst>
          </p:cNvPr>
          <p:cNvSpPr/>
          <p:nvPr/>
        </p:nvSpPr>
        <p:spPr>
          <a:xfrm flipV="1">
            <a:off x="2244245" y="3247800"/>
            <a:ext cx="1099031" cy="251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DB8064B-A907-D2D5-CADE-70F241267EC8}"/>
              </a:ext>
            </a:extLst>
          </p:cNvPr>
          <p:cNvSpPr/>
          <p:nvPr/>
        </p:nvSpPr>
        <p:spPr>
          <a:xfrm flipV="1">
            <a:off x="7499684" y="2927094"/>
            <a:ext cx="2711116" cy="6808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942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1958224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6. </a:t>
            </a:r>
            <a:r>
              <a:rPr lang="ko-KR" altLang="en-US" sz="2800" dirty="0" err="1">
                <a:ea typeface="AppleSDGothicNeoL00" panose="020B0600000101010101"/>
              </a:rPr>
              <a:t>시연영상</a:t>
            </a:r>
            <a:endParaRPr lang="ko-KR" altLang="en-US" sz="2800" dirty="0">
              <a:ea typeface="AppleSDGothicNeoL00" panose="020B0600000101010101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25</a:t>
            </a:fld>
            <a:r>
              <a:rPr lang="en-US" altLang="ko-KR" dirty="0"/>
              <a:t> </a:t>
            </a:r>
            <a:r>
              <a:rPr lang="en-US" altLang="ko-KR" dirty="0" smtClean="0"/>
              <a:t>/ 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247896" y="3220832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1776" y="3214712"/>
                <a:ext cx="12600" cy="14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93C88A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20976" y="1388954"/>
            <a:ext cx="6666648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313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2886" y="1424216"/>
            <a:ext cx="3591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Thank you </a:t>
            </a:r>
            <a:endParaRPr lang="ko-KR" altLang="en-US" sz="5400" spc="-300" dirty="0">
              <a:solidFill>
                <a:srgbClr val="00002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76408" y="2768918"/>
            <a:ext cx="9144000" cy="39084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Market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085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9051761"/>
              </p:ext>
            </p:extLst>
          </p:nvPr>
        </p:nvGraphicFramePr>
        <p:xfrm>
          <a:off x="0" y="803222"/>
          <a:ext cx="12045500" cy="5688052"/>
        </p:xfrm>
        <a:graphic>
          <a:graphicData uri="http://schemas.openxmlformats.org/drawingml/2006/table">
            <a:tbl>
              <a:tblPr firstRow="1" bandRow="1"/>
              <a:tblGrid>
                <a:gridCol w="795608">
                  <a:extLst>
                    <a:ext uri="{9D8B030D-6E8A-4147-A177-3AD203B41FA5}">
                      <a16:colId xmlns:a16="http://schemas.microsoft.com/office/drawing/2014/main" xmlns="" val="2573245420"/>
                    </a:ext>
                  </a:extLst>
                </a:gridCol>
                <a:gridCol w="3749964">
                  <a:extLst>
                    <a:ext uri="{9D8B030D-6E8A-4147-A177-3AD203B41FA5}">
                      <a16:colId xmlns:a16="http://schemas.microsoft.com/office/drawing/2014/main" xmlns="" val="1237977477"/>
                    </a:ext>
                  </a:extLst>
                </a:gridCol>
                <a:gridCol w="3749964">
                  <a:extLst>
                    <a:ext uri="{9D8B030D-6E8A-4147-A177-3AD203B41FA5}">
                      <a16:colId xmlns:a16="http://schemas.microsoft.com/office/drawing/2014/main" xmlns="" val="4263926568"/>
                    </a:ext>
                  </a:extLst>
                </a:gridCol>
                <a:gridCol w="3749964">
                  <a:extLst>
                    <a:ext uri="{9D8B030D-6E8A-4147-A177-3AD203B41FA5}">
                      <a16:colId xmlns:a16="http://schemas.microsoft.com/office/drawing/2014/main" xmlns="" val="227045610"/>
                    </a:ext>
                  </a:extLst>
                </a:gridCol>
              </a:tblGrid>
              <a:tr h="264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구분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서비스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기능설명</a:t>
                      </a:r>
                      <a:endParaRPr lang="ko-KR" altLang="en-US" sz="16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6917082"/>
                  </a:ext>
                </a:extLst>
              </a:tr>
              <a:tr h="409105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상품관리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 등록 기능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(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상품명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,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상품정보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,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수량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,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가격 입력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02273974"/>
                  </a:ext>
                </a:extLst>
              </a:tr>
              <a:tr h="5775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상품입고</a:t>
                      </a:r>
                      <a:endParaRPr lang="ko-KR" altLang="en-US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 입고 기능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(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상품명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,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수량 입력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13327871"/>
                  </a:ext>
                </a:extLst>
              </a:tr>
              <a:tr h="5775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상품삭제</a:t>
                      </a:r>
                      <a:endParaRPr lang="ko-KR" altLang="en-US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 삭제 기능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(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상품명 입력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24994101"/>
                  </a:ext>
                </a:extLst>
              </a:tr>
              <a:tr h="240650">
                <a:tc vMerge="1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상품전체보기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관리자가 등록한 상품 전체 보기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24331440"/>
                  </a:ext>
                </a:extLst>
              </a:tr>
              <a:tr h="62019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사용자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상품구매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장바구니 담기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관리자가 등록한 상품 장바구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니 등록 기능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(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상품명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,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수량</a:t>
                      </a:r>
                      <a:r>
                        <a:rPr lang="en-US" altLang="ko-KR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입력</a:t>
                      </a:r>
                      <a:r>
                        <a:rPr lang="en-US" altLang="ko-KR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21070147"/>
                  </a:ext>
                </a:extLst>
              </a:tr>
              <a:tr h="409105">
                <a:tc vMerge="1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장바구니취소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장바구니에 담긴 </a:t>
                      </a:r>
                      <a:r>
                        <a:rPr lang="ko-KR" altLang="en-US" sz="140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</a:t>
                      </a:r>
                      <a:r>
                        <a:rPr lang="ko-KR" altLang="en-US" sz="1400" baseline="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취소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기능</a:t>
                      </a:r>
                      <a:endParaRPr lang="en-US" altLang="ko-KR" sz="1400" baseline="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(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상품명</a:t>
                      </a:r>
                      <a:r>
                        <a:rPr lang="en-US" altLang="ko-KR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, 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수량 입력</a:t>
                      </a:r>
                      <a:r>
                        <a:rPr lang="en-US" altLang="ko-KR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)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14456091"/>
                  </a:ext>
                </a:extLst>
              </a:tr>
              <a:tr h="746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장바구니 보기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장바구니 목록 확인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및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결제 기능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(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결제하기 버튼 클릭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(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장바구니목록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,</a:t>
                      </a:r>
                      <a:r>
                        <a:rPr lang="ko-KR" altLang="en-US" sz="140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총결제금액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,</a:t>
                      </a:r>
                      <a:r>
                        <a:rPr lang="ko-KR" altLang="en-US" sz="140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보유금액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확인가능</a:t>
                      </a:r>
                      <a:r>
                        <a:rPr lang="en-US" altLang="ko-KR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65260504"/>
                  </a:ext>
                </a:extLst>
              </a:tr>
              <a:tr h="577559">
                <a:tc vMerge="1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개인정보 보기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자신의 개인정보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확인 및 </a:t>
                      </a:r>
                      <a:r>
                        <a:rPr lang="ko-KR" altLang="en-US" sz="1400" baseline="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보유금액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</a:t>
                      </a:r>
                      <a:r>
                        <a:rPr lang="ko-KR" altLang="en-US" sz="1400" baseline="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충전기능</a:t>
                      </a:r>
                      <a:endParaRPr lang="en-US" altLang="ko-KR" sz="1400" baseline="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(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충전할 금액 입력</a:t>
                      </a:r>
                      <a:r>
                        <a:rPr lang="en-US" altLang="ko-KR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)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57108408"/>
                  </a:ext>
                </a:extLst>
              </a:tr>
              <a:tr h="40910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공동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관리자 로그인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지정된 관리자 비밀번호 </a:t>
                      </a:r>
                      <a:r>
                        <a:rPr lang="ko-KR" altLang="en-US" sz="140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입력시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로그인 기능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39469810"/>
                  </a:ext>
                </a:extLst>
              </a:tr>
              <a:tr h="240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사용자 로그인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회원가입</a:t>
                      </a:r>
                      <a:r>
                        <a:rPr lang="ko-KR" altLang="en-US" sz="1400" baseline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후 </a:t>
                      </a:r>
                      <a:r>
                        <a:rPr lang="ko-KR" altLang="en-US" sz="140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로그인 기능 </a:t>
                      </a:r>
                      <a:endParaRPr lang="en-US" altLang="ko-KR" sz="140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5522674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0ECF26-37A1-5C4C-1CAF-E00B402CFA8F}"/>
              </a:ext>
            </a:extLst>
          </p:cNvPr>
          <p:cNvSpPr txBox="1"/>
          <p:nvPr/>
        </p:nvSpPr>
        <p:spPr>
          <a:xfrm>
            <a:off x="74310" y="195770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</a:rPr>
              <a:t>1. 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</a:rPr>
              <a:t>요구사항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8381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992" y="845386"/>
            <a:ext cx="7148926" cy="6089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5D45E70-50B5-AE0A-65C5-452F8E7665EA}"/>
              </a:ext>
            </a:extLst>
          </p:cNvPr>
          <p:cNvSpPr txBox="1"/>
          <p:nvPr/>
        </p:nvSpPr>
        <p:spPr>
          <a:xfrm>
            <a:off x="74310" y="195770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lang="ko-KR" altLang="en-US" sz="2800" b="1" dirty="0">
                <a:solidFill>
                  <a:schemeClr val="tx2">
                    <a:lumMod val="50000"/>
                  </a:schemeClr>
                </a:solidFill>
              </a:rPr>
              <a:t>유스케이스</a:t>
            </a:r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516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64" y="249842"/>
            <a:ext cx="8200510" cy="6495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FC49DD3-5671-3C3B-828B-C84BBC5907F9}"/>
              </a:ext>
            </a:extLst>
          </p:cNvPr>
          <p:cNvSpPr txBox="1"/>
          <p:nvPr/>
        </p:nvSpPr>
        <p:spPr>
          <a:xfrm>
            <a:off x="74310" y="195770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</a:rPr>
              <a:t>3. Class Diagram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9084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87" y="920310"/>
            <a:ext cx="7475201" cy="41901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E0354B9-3147-022D-FF8B-D146B050DC51}"/>
              </a:ext>
            </a:extLst>
          </p:cNvPr>
          <p:cNvSpPr/>
          <p:nvPr/>
        </p:nvSpPr>
        <p:spPr>
          <a:xfrm>
            <a:off x="5719011" y="2045368"/>
            <a:ext cx="1026694" cy="417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purchase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E76366-1848-ED02-5FE4-AB7132841634}"/>
              </a:ext>
            </a:extLst>
          </p:cNvPr>
          <p:cNvSpPr txBox="1"/>
          <p:nvPr/>
        </p:nvSpPr>
        <p:spPr>
          <a:xfrm>
            <a:off x="74310" y="195770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rgbClr val="4C6A6C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defRPr>
            </a:lvl1pPr>
          </a:lstStyle>
          <a:p>
            <a:r>
              <a:rPr lang="en-US" altLang="ko-KR" sz="2800" b="1" dirty="0">
                <a:solidFill>
                  <a:schemeClr val="tx2">
                    <a:lumMod val="50000"/>
                  </a:schemeClr>
                </a:solidFill>
              </a:rPr>
              <a:t>4. ERD</a:t>
            </a:r>
            <a:endParaRPr lang="ko-KR" alt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E0354B9-3147-022D-FF8B-D146B050DC51}"/>
              </a:ext>
            </a:extLst>
          </p:cNvPr>
          <p:cNvSpPr/>
          <p:nvPr/>
        </p:nvSpPr>
        <p:spPr>
          <a:xfrm>
            <a:off x="4195011" y="3251868"/>
            <a:ext cx="1026694" cy="417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player</a:t>
            </a:r>
            <a:endParaRPr lang="ko-KR" altLang="en-US" sz="105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E0354B9-3147-022D-FF8B-D146B050DC51}"/>
              </a:ext>
            </a:extLst>
          </p:cNvPr>
          <p:cNvSpPr/>
          <p:nvPr/>
        </p:nvSpPr>
        <p:spPr>
          <a:xfrm>
            <a:off x="7446211" y="3251868"/>
            <a:ext cx="1026694" cy="417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market</a:t>
            </a:r>
            <a:endParaRPr lang="ko-KR" altLang="en-US" sz="1050" dirty="0"/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954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7924601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 smtClean="0">
                <a:ea typeface="AppleSDGothicNeoL00" panose="020B0600000101010101"/>
              </a:rPr>
              <a:t>관리자</a:t>
            </a:r>
            <a:r>
              <a:rPr lang="en-US" altLang="ko-KR" sz="2800" dirty="0" smtClean="0">
                <a:ea typeface="AppleSDGothicNeoL00" panose="020B0600000101010101"/>
              </a:rPr>
              <a:t>&lt;</a:t>
            </a:r>
            <a:r>
              <a:rPr lang="ko-KR" altLang="en-US" sz="2800" dirty="0" smtClean="0">
                <a:ea typeface="AppleSDGothicNeoL00" panose="020B0600000101010101"/>
              </a:rPr>
              <a:t>상품관리</a:t>
            </a:r>
            <a:r>
              <a:rPr lang="en-US" altLang="ko-KR" sz="2800" dirty="0" smtClean="0">
                <a:ea typeface="AppleSDGothicNeoL00" panose="020B0600000101010101"/>
              </a:rPr>
              <a:t>&gt; </a:t>
            </a:r>
            <a:r>
              <a:rPr lang="ko-KR" altLang="en-US" sz="2800" dirty="0" smtClean="0">
                <a:ea typeface="AppleSDGothicNeoL00" panose="020B0600000101010101"/>
              </a:rPr>
              <a:t> </a:t>
            </a:r>
            <a:r>
              <a:rPr lang="ko-KR" altLang="en-US" sz="2800" dirty="0">
                <a:ea typeface="AppleSDGothicNeoL00" panose="020B0600000101010101"/>
              </a:rPr>
              <a:t>로그인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7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247896" y="4134589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39256" y="4123789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3834592" y="2941596"/>
            <a:ext cx="261217" cy="108869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5" y="2650628"/>
            <a:ext cx="2715004" cy="1838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05" y="5628079"/>
            <a:ext cx="3448531" cy="4477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83" y="4664176"/>
            <a:ext cx="1066949" cy="2000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351" y="4946592"/>
            <a:ext cx="1057423" cy="181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546" y="5111723"/>
            <a:ext cx="3191320" cy="1219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712" y="2786479"/>
            <a:ext cx="2657846" cy="172426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1533" y="2440884"/>
            <a:ext cx="2950868" cy="2415453"/>
          </a:xfrm>
          <a:prstGeom prst="rect">
            <a:avLst/>
          </a:prstGeom>
        </p:spPr>
      </p:pic>
      <p:sp>
        <p:nvSpPr>
          <p:cNvPr id="27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7826937" y="2973656"/>
            <a:ext cx="261217" cy="108869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1533" y="5066392"/>
            <a:ext cx="1143160" cy="2000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1533" y="5221951"/>
            <a:ext cx="1991003" cy="6096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85" y="6026817"/>
            <a:ext cx="3600953" cy="70494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8506" y="4188235"/>
            <a:ext cx="768305" cy="2869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910079" y="3355332"/>
            <a:ext cx="1997192" cy="4003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3308" y="1171855"/>
            <a:ext cx="6121292" cy="5580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비번입력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메인화면</a:t>
            </a:r>
            <a:endParaRPr lang="en-US" altLang="ko-KR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405" y="5104535"/>
            <a:ext cx="1914792" cy="4001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3309" y="4884355"/>
            <a:ext cx="3943900" cy="20005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2543339" y="4826085"/>
            <a:ext cx="1799295" cy="3403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463783" y="5084408"/>
            <a:ext cx="2044981" cy="4616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48505" y="6085737"/>
            <a:ext cx="2565683" cy="2285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47CCB7B-48B4-71E4-E8A0-E28BD48A1DE2}"/>
              </a:ext>
            </a:extLst>
          </p:cNvPr>
          <p:cNvSpPr/>
          <p:nvPr/>
        </p:nvSpPr>
        <p:spPr>
          <a:xfrm>
            <a:off x="5374105" y="5710131"/>
            <a:ext cx="1467853" cy="1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32140" y="1785574"/>
            <a:ext cx="6121292" cy="5580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구현기술 </a:t>
            </a:r>
            <a:r>
              <a:rPr lang="en-US" altLang="ko-KR" dirty="0" smtClean="0"/>
              <a:t>:  java </a:t>
            </a:r>
            <a:r>
              <a:rPr lang="en-US" altLang="ko-KR" dirty="0" err="1" smtClean="0"/>
              <a:t>ActionListener</a:t>
            </a:r>
            <a:r>
              <a:rPr lang="en-US" altLang="ko-KR" dirty="0" smtClean="0"/>
              <a:t> Interface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25260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584550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>
                <a:ea typeface="AppleSDGothicNeoL00" panose="020B0600000101010101"/>
              </a:rPr>
              <a:t>상품관리 화면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8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0862258" y="3946024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3618" y="3935224"/>
                <a:ext cx="17640" cy="234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 rot="16200000">
            <a:off x="4825759" y="4517277"/>
            <a:ext cx="320097" cy="5802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49" y="3406993"/>
            <a:ext cx="3030572" cy="2480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769" y="3247592"/>
            <a:ext cx="3345996" cy="33658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769" y="2345464"/>
            <a:ext cx="1143160" cy="2000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769" y="2545518"/>
            <a:ext cx="4525006" cy="64779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39202" y="1122770"/>
            <a:ext cx="8699999" cy="11998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</a:t>
            </a:r>
            <a:r>
              <a:rPr lang="ko-KR" altLang="en-US" dirty="0" smtClean="0"/>
              <a:t>필드 변수에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현재클래스의주소를 주입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 err="1" smtClean="0"/>
              <a:t>ActionListener</a:t>
            </a:r>
            <a:r>
              <a:rPr lang="ko-KR" altLang="en-US" dirty="0" smtClean="0"/>
              <a:t>인터페이스의</a:t>
            </a:r>
            <a:r>
              <a:rPr lang="en-US" altLang="ko-KR" dirty="0" err="1" smtClean="0"/>
              <a:t>actionPerformed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통하여 </a:t>
            </a:r>
            <a:endParaRPr lang="en-US" altLang="ko-KR" dirty="0"/>
          </a:p>
          <a:p>
            <a:r>
              <a:rPr lang="ko-KR" altLang="en-US" dirty="0"/>
              <a:t>버튼을 클릭하였을시해당 객체를 </a:t>
            </a:r>
            <a:r>
              <a:rPr lang="ko-KR" altLang="en-US" dirty="0" smtClean="0"/>
              <a:t>보여지게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99118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9A44B3-E427-316B-53BF-A367BBAF44A3}"/>
              </a:ext>
            </a:extLst>
          </p:cNvPr>
          <p:cNvSpPr txBox="1"/>
          <p:nvPr/>
        </p:nvSpPr>
        <p:spPr>
          <a:xfrm>
            <a:off x="234950" y="448586"/>
            <a:ext cx="4620813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sz="2800" dirty="0">
                <a:ea typeface="AppleSDGothicNeoL00" panose="020B0600000101010101"/>
              </a:rPr>
              <a:t>5. </a:t>
            </a:r>
            <a:r>
              <a:rPr lang="ko-KR" altLang="en-US" sz="2800" dirty="0">
                <a:ea typeface="AppleSDGothicNeoL00" panose="020B0600000101010101"/>
              </a:rPr>
              <a:t>코드 증빙 및 해설</a:t>
            </a:r>
            <a:r>
              <a:rPr lang="en-US" altLang="ko-KR" sz="2800" dirty="0">
                <a:ea typeface="AppleSDGothicNeoL00" panose="020B0600000101010101"/>
              </a:rPr>
              <a:t>-</a:t>
            </a:r>
            <a:r>
              <a:rPr lang="ko-KR" altLang="en-US" sz="2800" dirty="0" smtClean="0">
                <a:ea typeface="AppleSDGothicNeoL00" panose="020B0600000101010101"/>
              </a:rPr>
              <a:t>상품등록</a:t>
            </a:r>
            <a:endParaRPr lang="ko-KR" altLang="en-US" sz="2800" dirty="0">
              <a:ea typeface="AppleSDGothicNeoL00" panose="020B0600000101010101"/>
            </a:endParaRP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xmlns="" id="{11103078-B616-338E-1828-6AF53C21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1" y="6413392"/>
            <a:ext cx="2743200" cy="365125"/>
          </a:xfrm>
        </p:spPr>
        <p:txBody>
          <a:bodyPr/>
          <a:lstStyle/>
          <a:p>
            <a:fld id="{BFFCE0F1-B5F4-4966-888E-37AADE3957E7}" type="slidenum">
              <a:rPr lang="ko-KR" altLang="en-US" smtClean="0"/>
              <a:pPr/>
              <a:t>9</a:t>
            </a:fld>
            <a:r>
              <a:rPr lang="en-US" altLang="ko-KR" dirty="0"/>
              <a:t> / </a:t>
            </a:r>
            <a:r>
              <a:rPr lang="en-US" altLang="ko-KR" dirty="0" smtClean="0"/>
              <a:t>26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84E5535-86C2-C672-1975-3466A68FCFDB}"/>
                  </a:ext>
                </a:extLst>
              </p14:cNvPr>
              <p14:cNvContentPartPr/>
              <p14:nvPr/>
            </p14:nvContentPartPr>
            <p14:xfrm>
              <a:off x="11294810" y="2970224"/>
              <a:ext cx="360" cy="18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84E5535-86C2-C672-1975-3466A68FC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88690" y="2962574"/>
                <a:ext cx="12600" cy="171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66" y="2709575"/>
            <a:ext cx="3697294" cy="232658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102" y="5356730"/>
            <a:ext cx="1105054" cy="200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102" y="5556783"/>
            <a:ext cx="2410161" cy="2191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102" y="5756836"/>
            <a:ext cx="3639058" cy="200053"/>
          </a:xfrm>
          <a:prstGeom prst="rect">
            <a:avLst/>
          </a:prstGeom>
        </p:spPr>
      </p:pic>
      <p:sp>
        <p:nvSpPr>
          <p:cNvPr id="26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9181649" y="2303085"/>
            <a:ext cx="155111" cy="2064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9258302" y="5144451"/>
            <a:ext cx="155111" cy="2064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8706" y="1251691"/>
            <a:ext cx="4829849" cy="94310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8306629" y="4349968"/>
            <a:ext cx="1201951" cy="1714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4950" y="1163495"/>
            <a:ext cx="5721849" cy="13433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텍스트필드의 값을 </a:t>
            </a:r>
            <a:r>
              <a:rPr lang="en-US" altLang="ko-KR" dirty="0"/>
              <a:t>MarketDTO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 err="1" smtClean="0"/>
              <a:t>필드변수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MarketDAO</a:t>
            </a:r>
            <a:r>
              <a:rPr lang="ko-KR" altLang="en-US" dirty="0"/>
              <a:t>의 메소드 </a:t>
            </a:r>
            <a:r>
              <a:rPr lang="en-US" altLang="ko-KR" dirty="0"/>
              <a:t>insert </a:t>
            </a:r>
            <a:r>
              <a:rPr lang="ko-KR" altLang="en-US" dirty="0"/>
              <a:t>호출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.Insert </a:t>
            </a:r>
            <a:r>
              <a:rPr lang="ko-KR" altLang="en-US" dirty="0"/>
              <a:t>메소드를 통하여 </a:t>
            </a:r>
            <a:r>
              <a:rPr lang="en-US" altLang="ko-KR" dirty="0"/>
              <a:t>market</a:t>
            </a:r>
            <a:r>
              <a:rPr lang="ko-KR" altLang="en-US" dirty="0"/>
              <a:t>테이블에 정보 저장 </a:t>
            </a:r>
            <a:endParaRPr lang="en-US" altLang="ko-KR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8706" y="1093707"/>
            <a:ext cx="1267002" cy="181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7829" y="5572625"/>
            <a:ext cx="1697261" cy="466578"/>
          </a:xfrm>
          <a:prstGeom prst="rect">
            <a:avLst/>
          </a:prstGeom>
        </p:spPr>
      </p:pic>
      <p:sp>
        <p:nvSpPr>
          <p:cNvPr id="48" name="화살표: 아래쪽 522">
            <a:extLst>
              <a:ext uri="{FF2B5EF4-FFF2-40B4-BE49-F238E27FC236}">
                <a16:creationId xmlns:a16="http://schemas.microsoft.com/office/drawing/2014/main" xmlns="" id="{704D13CD-8D3B-5E06-D910-A87E8F0409A5}"/>
              </a:ext>
            </a:extLst>
          </p:cNvPr>
          <p:cNvSpPr/>
          <p:nvPr/>
        </p:nvSpPr>
        <p:spPr>
          <a:xfrm>
            <a:off x="3241477" y="4939176"/>
            <a:ext cx="407563" cy="33609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5422" y="4459807"/>
            <a:ext cx="1723366" cy="3360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F626F97-2C07-0557-54F6-961EDD98852A}"/>
              </a:ext>
            </a:extLst>
          </p:cNvPr>
          <p:cNvSpPr/>
          <p:nvPr/>
        </p:nvSpPr>
        <p:spPr>
          <a:xfrm>
            <a:off x="2685421" y="5678493"/>
            <a:ext cx="1697261" cy="1572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5890FF8-9FD9-DF38-C806-5E79D849D6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570" y="2815570"/>
            <a:ext cx="5563376" cy="962159"/>
          </a:xfrm>
          <a:prstGeom prst="rect">
            <a:avLst/>
          </a:prstGeom>
        </p:spPr>
      </p:pic>
      <p:sp>
        <p:nvSpPr>
          <p:cNvPr id="8" name="화살표: 아래쪽 522">
            <a:extLst>
              <a:ext uri="{FF2B5EF4-FFF2-40B4-BE49-F238E27FC236}">
                <a16:creationId xmlns:a16="http://schemas.microsoft.com/office/drawing/2014/main" xmlns="" id="{186A9659-5179-1F63-7101-6B53E7AC5621}"/>
              </a:ext>
            </a:extLst>
          </p:cNvPr>
          <p:cNvSpPr/>
          <p:nvPr/>
        </p:nvSpPr>
        <p:spPr>
          <a:xfrm>
            <a:off x="3241477" y="3955864"/>
            <a:ext cx="407563" cy="33609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115C454-093F-19D5-FBA4-F265F7AA3CC3}"/>
              </a:ext>
            </a:extLst>
          </p:cNvPr>
          <p:cNvSpPr/>
          <p:nvPr/>
        </p:nvSpPr>
        <p:spPr>
          <a:xfrm>
            <a:off x="2833915" y="3551720"/>
            <a:ext cx="474874" cy="2362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786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7d68d37-c56d-4e9c-b141-d3be4939f5c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25DBF8DB2EED240B1310F1BA16D1AA2" ma:contentTypeVersion="8" ma:contentTypeDescription="새 문서를 만듭니다." ma:contentTypeScope="" ma:versionID="134c84f78e2328a77ab43ce5a21dcd97">
  <xsd:schema xmlns:xsd="http://www.w3.org/2001/XMLSchema" xmlns:xs="http://www.w3.org/2001/XMLSchema" xmlns:p="http://schemas.microsoft.com/office/2006/metadata/properties" xmlns:ns3="ed65bf57-644a-4573-a804-7340da587d08" xmlns:ns4="87d68d37-c56d-4e9c-b141-d3be4939f5ca" targetNamespace="http://schemas.microsoft.com/office/2006/metadata/properties" ma:root="true" ma:fieldsID="be5623fb112f1b9eca65f4c4eb515752" ns3:_="" ns4:_="">
    <xsd:import namespace="ed65bf57-644a-4573-a804-7340da587d08"/>
    <xsd:import namespace="87d68d37-c56d-4e9c-b141-d3be4939f5c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65bf57-644a-4573-a804-7340da587d0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68d37-c56d-4e9c-b141-d3be4939f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8425A6-B08F-4ABF-80ED-FFA0908D1599}">
  <ds:schemaRefs>
    <ds:schemaRef ds:uri="ed65bf57-644a-4573-a804-7340da587d08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87d68d37-c56d-4e9c-b141-d3be4939f5c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3F26092-5CD0-4FB0-85C0-0462B1EE90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65bf57-644a-4573-a804-7340da587d08"/>
    <ds:schemaRef ds:uri="87d68d37-c56d-4e9c-b141-d3be4939f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C478D5-186F-4DCC-A8E2-761BB26C3B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986</Words>
  <Application>Microsoft Office PowerPoint</Application>
  <PresentationFormat>사용자 지정</PresentationFormat>
  <Paragraphs>184</Paragraphs>
  <Slides>26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김도영(2020312046)</dc:creator>
  <cp:lastModifiedBy>human-teacher</cp:lastModifiedBy>
  <cp:revision>168</cp:revision>
  <dcterms:created xsi:type="dcterms:W3CDTF">2024-03-30T09:50:17Z</dcterms:created>
  <dcterms:modified xsi:type="dcterms:W3CDTF">2024-04-22T05:29:59Z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0x010100325DBF8DB2EED240B1310F1BA16D1AA2</vt:lpwstr>
  </property>
</Properties>
</file>